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58" r:id="rId3"/>
  </p:sldMasterIdLst>
  <p:notesMasterIdLst>
    <p:notesMasterId r:id="rId83"/>
  </p:notesMasterIdLst>
  <p:sldIdLst>
    <p:sldId id="883" r:id="rId4"/>
    <p:sldId id="924" r:id="rId5"/>
    <p:sldId id="1113" r:id="rId6"/>
    <p:sldId id="1125" r:id="rId7"/>
    <p:sldId id="1126" r:id="rId8"/>
    <p:sldId id="1138" r:id="rId9"/>
    <p:sldId id="1137" r:id="rId10"/>
    <p:sldId id="925" r:id="rId11"/>
    <p:sldId id="972" r:id="rId12"/>
    <p:sldId id="926" r:id="rId13"/>
    <p:sldId id="927" r:id="rId14"/>
    <p:sldId id="930" r:id="rId15"/>
    <p:sldId id="971" r:id="rId16"/>
    <p:sldId id="884" r:id="rId17"/>
    <p:sldId id="885" r:id="rId18"/>
    <p:sldId id="1052" r:id="rId19"/>
    <p:sldId id="886" r:id="rId20"/>
    <p:sldId id="888" r:id="rId21"/>
    <p:sldId id="889" r:id="rId22"/>
    <p:sldId id="890" r:id="rId23"/>
    <p:sldId id="973" r:id="rId24"/>
    <p:sldId id="1017" r:id="rId25"/>
    <p:sldId id="892" r:id="rId26"/>
    <p:sldId id="1050" r:id="rId27"/>
    <p:sldId id="1051" r:id="rId28"/>
    <p:sldId id="893" r:id="rId29"/>
    <p:sldId id="1104" r:id="rId30"/>
    <p:sldId id="1110" r:id="rId31"/>
    <p:sldId id="1106" r:id="rId32"/>
    <p:sldId id="1107" r:id="rId33"/>
    <p:sldId id="1108" r:id="rId34"/>
    <p:sldId id="1109" r:id="rId35"/>
    <p:sldId id="1139" r:id="rId36"/>
    <p:sldId id="895" r:id="rId37"/>
    <p:sldId id="896" r:id="rId38"/>
    <p:sldId id="897" r:id="rId39"/>
    <p:sldId id="898" r:id="rId40"/>
    <p:sldId id="899" r:id="rId41"/>
    <p:sldId id="1053" r:id="rId42"/>
    <p:sldId id="900" r:id="rId43"/>
    <p:sldId id="1054" r:id="rId44"/>
    <p:sldId id="1058" r:id="rId45"/>
    <p:sldId id="1059" r:id="rId46"/>
    <p:sldId id="901" r:id="rId47"/>
    <p:sldId id="1060" r:id="rId48"/>
    <p:sldId id="1061" r:id="rId49"/>
    <p:sldId id="1115" r:id="rId50"/>
    <p:sldId id="1116" r:id="rId51"/>
    <p:sldId id="1062" r:id="rId52"/>
    <p:sldId id="1063" r:id="rId53"/>
    <p:sldId id="1064" r:id="rId54"/>
    <p:sldId id="906" r:id="rId55"/>
    <p:sldId id="1065" r:id="rId56"/>
    <p:sldId id="909" r:id="rId57"/>
    <p:sldId id="1102" r:id="rId58"/>
    <p:sldId id="1140" r:id="rId59"/>
    <p:sldId id="910" r:id="rId60"/>
    <p:sldId id="911" r:id="rId61"/>
    <p:sldId id="912" r:id="rId62"/>
    <p:sldId id="913" r:id="rId63"/>
    <p:sldId id="914" r:id="rId64"/>
    <p:sldId id="915" r:id="rId65"/>
    <p:sldId id="916" r:id="rId66"/>
    <p:sldId id="917" r:id="rId67"/>
    <p:sldId id="1117" r:id="rId68"/>
    <p:sldId id="1118" r:id="rId69"/>
    <p:sldId id="1119" r:id="rId70"/>
    <p:sldId id="1120" r:id="rId71"/>
    <p:sldId id="1121" r:id="rId72"/>
    <p:sldId id="1122" r:id="rId73"/>
    <p:sldId id="1123" r:id="rId74"/>
    <p:sldId id="1124" r:id="rId75"/>
    <p:sldId id="918" r:id="rId76"/>
    <p:sldId id="919" r:id="rId77"/>
    <p:sldId id="920" r:id="rId78"/>
    <p:sldId id="921" r:id="rId79"/>
    <p:sldId id="922" r:id="rId80"/>
    <p:sldId id="923" r:id="rId81"/>
    <p:sldId id="1103" r:id="rId82"/>
  </p:sldIdLst>
  <p:sldSz cx="9144000" cy="6858000" type="screen4x3"/>
  <p:notesSz cx="6858000" cy="9144000"/>
  <p:defaultTextStyle>
    <a:defPPr>
      <a:defRPr lang="zh-CN"/>
    </a:defPPr>
    <a:lvl1pPr algn="ctr" rtl="0" eaLnBrk="0" fontAlgn="base" hangingPunct="0">
      <a:spcBef>
        <a:spcPct val="0"/>
      </a:spcBef>
      <a:spcAft>
        <a:spcPct val="0"/>
      </a:spcAft>
      <a:buFont typeface="Arial" pitchFamily="34" charset="0"/>
      <a:defRPr sz="3600" b="1"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buFont typeface="Arial" pitchFamily="34" charset="0"/>
      <a:defRPr sz="3600" b="1"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buFont typeface="Arial" pitchFamily="34" charset="0"/>
      <a:defRPr sz="3600" b="1"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buFont typeface="Arial" pitchFamily="34" charset="0"/>
      <a:defRPr sz="3600" b="1"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buFont typeface="Arial" pitchFamily="34" charset="0"/>
      <a:defRPr sz="3600" b="1"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990033"/>
    <a:srgbClr val="FF9900"/>
    <a:srgbClr val="800080"/>
    <a:srgbClr val="3366FF"/>
    <a:srgbClr val="FF3300"/>
    <a:srgbClr val="FFFF00"/>
    <a:srgbClr val="0033CC"/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65" d="100"/>
          <a:sy n="65" d="100"/>
        </p:scale>
        <p:origin x="-978" y="-114"/>
      </p:cViewPr>
      <p:guideLst>
        <p:guide orient="horz" pos="432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88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511D6-DE9E-4C8B-B864-A4C13B126F96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F98AF7BA-37DB-459A-9CC5-77FC3723B456}">
      <dgm:prSet phldrT="[文本]"/>
      <dgm:spPr>
        <a:solidFill>
          <a:srgbClr val="00B050"/>
        </a:solidFill>
      </dgm:spPr>
      <dgm:t>
        <a:bodyPr/>
        <a:lstStyle/>
        <a:p>
          <a:r>
            <a:rPr lang="zh-CN" altLang="en-US" b="1" dirty="0" smtClean="0">
              <a:solidFill>
                <a:srgbClr val="FFFF00"/>
              </a:solidFill>
            </a:rPr>
            <a:t>知识点</a:t>
          </a:r>
          <a:endParaRPr lang="zh-CN" altLang="en-US" b="1" dirty="0">
            <a:solidFill>
              <a:srgbClr val="FFFF00"/>
            </a:solidFill>
          </a:endParaRPr>
        </a:p>
      </dgm:t>
    </dgm:pt>
    <dgm:pt modelId="{9F0032A2-6F89-446B-BAD1-17950B359846}" type="parTrans" cxnId="{6311221F-B21F-4F03-BD3C-D14C6C1581CE}">
      <dgm:prSet/>
      <dgm:spPr/>
      <dgm:t>
        <a:bodyPr/>
        <a:lstStyle/>
        <a:p>
          <a:endParaRPr lang="zh-CN" altLang="en-US"/>
        </a:p>
      </dgm:t>
    </dgm:pt>
    <dgm:pt modelId="{3FC78725-782E-43CC-9E65-8B0598DF3A55}" type="sibTrans" cxnId="{6311221F-B21F-4F03-BD3C-D14C6C1581CE}">
      <dgm:prSet/>
      <dgm:spPr>
        <a:solidFill>
          <a:srgbClr val="00B050"/>
        </a:solidFill>
      </dgm:spPr>
      <dgm:t>
        <a:bodyPr/>
        <a:lstStyle/>
        <a:p>
          <a:endParaRPr lang="zh-CN" altLang="en-US"/>
        </a:p>
      </dgm:t>
    </dgm:pt>
    <dgm:pt modelId="{53F9C51D-4B47-47E5-A840-474A103C9F64}">
      <dgm:prSet phldrT="[文本]"/>
      <dgm:spPr>
        <a:solidFill>
          <a:srgbClr val="00B050"/>
        </a:solidFill>
      </dgm:spPr>
      <dgm:t>
        <a:bodyPr/>
        <a:lstStyle/>
        <a:p>
          <a:r>
            <a:rPr lang="zh-CN" altLang="en-US" b="1" dirty="0" smtClean="0">
              <a:solidFill>
                <a:srgbClr val="FFFF00"/>
              </a:solidFill>
            </a:rPr>
            <a:t>试题</a:t>
          </a:r>
          <a:endParaRPr lang="zh-CN" altLang="en-US" b="1" dirty="0">
            <a:solidFill>
              <a:srgbClr val="FFFF00"/>
            </a:solidFill>
          </a:endParaRPr>
        </a:p>
      </dgm:t>
    </dgm:pt>
    <dgm:pt modelId="{3CD59032-D680-4B81-AACA-635524FF00E5}" type="parTrans" cxnId="{CE40C8E3-98DA-4D89-AD1C-C7DC0C3B0067}">
      <dgm:prSet/>
      <dgm:spPr/>
      <dgm:t>
        <a:bodyPr/>
        <a:lstStyle/>
        <a:p>
          <a:endParaRPr lang="zh-CN" altLang="en-US"/>
        </a:p>
      </dgm:t>
    </dgm:pt>
    <dgm:pt modelId="{5313D7FB-253F-4809-A1EA-84DF257E05A6}" type="sibTrans" cxnId="{CE40C8E3-98DA-4D89-AD1C-C7DC0C3B0067}">
      <dgm:prSet/>
      <dgm:spPr>
        <a:solidFill>
          <a:srgbClr val="00B050"/>
        </a:solidFill>
      </dgm:spPr>
      <dgm:t>
        <a:bodyPr/>
        <a:lstStyle/>
        <a:p>
          <a:endParaRPr lang="zh-CN" altLang="en-US"/>
        </a:p>
      </dgm:t>
    </dgm:pt>
    <dgm:pt modelId="{9255F88C-0989-432F-9514-9B04F95071F6}">
      <dgm:prSet phldrT="[文本]" custT="1"/>
      <dgm:spPr>
        <a:solidFill>
          <a:srgbClr val="00B050"/>
        </a:solidFill>
      </dgm:spPr>
      <dgm:t>
        <a:bodyPr/>
        <a:lstStyle/>
        <a:p>
          <a:r>
            <a:rPr lang="zh-CN" altLang="en-US" sz="2400" b="1" dirty="0" smtClean="0">
              <a:solidFill>
                <a:srgbClr val="FF0000"/>
              </a:solidFill>
            </a:rPr>
            <a:t>视频库</a:t>
          </a:r>
          <a:endParaRPr lang="zh-CN" altLang="en-US" sz="2400" b="1" dirty="0">
            <a:solidFill>
              <a:srgbClr val="FF0000"/>
            </a:solidFill>
          </a:endParaRPr>
        </a:p>
      </dgm:t>
    </dgm:pt>
    <dgm:pt modelId="{528F2FF2-19F2-4BEF-9006-B8CDBEB991E7}" type="parTrans" cxnId="{18959228-A7A3-4E17-9B21-63213B97A4F0}">
      <dgm:prSet/>
      <dgm:spPr/>
      <dgm:t>
        <a:bodyPr/>
        <a:lstStyle/>
        <a:p>
          <a:endParaRPr lang="zh-CN" altLang="en-US"/>
        </a:p>
      </dgm:t>
    </dgm:pt>
    <dgm:pt modelId="{28D41496-8772-45C7-B52F-D21EE7E3D298}" type="sibTrans" cxnId="{18959228-A7A3-4E17-9B21-63213B97A4F0}">
      <dgm:prSet/>
      <dgm:spPr/>
      <dgm:t>
        <a:bodyPr/>
        <a:lstStyle/>
        <a:p>
          <a:endParaRPr lang="zh-CN" altLang="en-US"/>
        </a:p>
      </dgm:t>
    </dgm:pt>
    <dgm:pt modelId="{E989BDFC-41FE-4FE8-96B2-BAA4F4978889}" type="pres">
      <dgm:prSet presAssocID="{84F511D6-DE9E-4C8B-B864-A4C13B126F96}" presName="Name0" presStyleCnt="0">
        <dgm:presLayoutVars>
          <dgm:dir/>
          <dgm:resizeHandles val="exact"/>
        </dgm:presLayoutVars>
      </dgm:prSet>
      <dgm:spPr/>
    </dgm:pt>
    <dgm:pt modelId="{85E8520D-9B95-45D3-A644-8C6D16D69C24}" type="pres">
      <dgm:prSet presAssocID="{84F511D6-DE9E-4C8B-B864-A4C13B126F96}" presName="vNodes" presStyleCnt="0"/>
      <dgm:spPr/>
    </dgm:pt>
    <dgm:pt modelId="{8F12D8A0-3D87-40BA-9746-16775773819F}" type="pres">
      <dgm:prSet presAssocID="{F98AF7BA-37DB-459A-9CC5-77FC3723B4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11EC3A-D0BF-4ED8-A6F9-9803693DF85C}" type="pres">
      <dgm:prSet presAssocID="{3FC78725-782E-43CC-9E65-8B0598DF3A55}" presName="spacerT" presStyleCnt="0"/>
      <dgm:spPr/>
    </dgm:pt>
    <dgm:pt modelId="{8FEEF8CF-EEB5-4BEE-9B4A-2E3A8AD50279}" type="pres">
      <dgm:prSet presAssocID="{3FC78725-782E-43CC-9E65-8B0598DF3A55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6336BD0B-388F-4C6F-9257-546C1EA558D4}" type="pres">
      <dgm:prSet presAssocID="{3FC78725-782E-43CC-9E65-8B0598DF3A55}" presName="spacerB" presStyleCnt="0"/>
      <dgm:spPr/>
    </dgm:pt>
    <dgm:pt modelId="{5EB3E8C2-B985-48B0-9228-290A8325C2DB}" type="pres">
      <dgm:prSet presAssocID="{53F9C51D-4B47-47E5-A840-474A103C9F6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C8CB34-43B9-4637-8E13-29E183C9D8B8}" type="pres">
      <dgm:prSet presAssocID="{84F511D6-DE9E-4C8B-B864-A4C13B126F96}" presName="sibTransLast" presStyleLbl="sibTrans2D1" presStyleIdx="1" presStyleCnt="2"/>
      <dgm:spPr/>
      <dgm:t>
        <a:bodyPr/>
        <a:lstStyle/>
        <a:p>
          <a:endParaRPr lang="zh-CN" altLang="en-US"/>
        </a:p>
      </dgm:t>
    </dgm:pt>
    <dgm:pt modelId="{E5E7BD95-3ED9-4FC7-B399-F7F87801FE3F}" type="pres">
      <dgm:prSet presAssocID="{84F511D6-DE9E-4C8B-B864-A4C13B126F96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2BDF5E85-F9A6-492D-A9E4-62CEAC60176D}" type="pres">
      <dgm:prSet presAssocID="{84F511D6-DE9E-4C8B-B864-A4C13B126F96}" presName="lastNode" presStyleLbl="node1" presStyleIdx="2" presStyleCnt="3" custScaleX="10295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FE1B1C6-47DD-4465-9CB0-09426D2FABC5}" type="presOf" srcId="{5313D7FB-253F-4809-A1EA-84DF257E05A6}" destId="{3DC8CB34-43B9-4637-8E13-29E183C9D8B8}" srcOrd="0" destOrd="0" presId="urn:microsoft.com/office/officeart/2005/8/layout/equation2"/>
    <dgm:cxn modelId="{54D257E9-A0AE-4F81-B1C7-A1C4C379E08B}" type="presOf" srcId="{53F9C51D-4B47-47E5-A840-474A103C9F64}" destId="{5EB3E8C2-B985-48B0-9228-290A8325C2DB}" srcOrd="0" destOrd="0" presId="urn:microsoft.com/office/officeart/2005/8/layout/equation2"/>
    <dgm:cxn modelId="{18959228-A7A3-4E17-9B21-63213B97A4F0}" srcId="{84F511D6-DE9E-4C8B-B864-A4C13B126F96}" destId="{9255F88C-0989-432F-9514-9B04F95071F6}" srcOrd="2" destOrd="0" parTransId="{528F2FF2-19F2-4BEF-9006-B8CDBEB991E7}" sibTransId="{28D41496-8772-45C7-B52F-D21EE7E3D298}"/>
    <dgm:cxn modelId="{04460AE5-8D4D-4C34-AF16-DFBF89D2BE38}" type="presOf" srcId="{5313D7FB-253F-4809-A1EA-84DF257E05A6}" destId="{E5E7BD95-3ED9-4FC7-B399-F7F87801FE3F}" srcOrd="1" destOrd="0" presId="urn:microsoft.com/office/officeart/2005/8/layout/equation2"/>
    <dgm:cxn modelId="{8C6F868F-EE91-43C3-B27B-96A1E6D5AD2C}" type="presOf" srcId="{84F511D6-DE9E-4C8B-B864-A4C13B126F96}" destId="{E989BDFC-41FE-4FE8-96B2-BAA4F4978889}" srcOrd="0" destOrd="0" presId="urn:microsoft.com/office/officeart/2005/8/layout/equation2"/>
    <dgm:cxn modelId="{250FA7AD-CAB4-479E-ABB9-7469494047C1}" type="presOf" srcId="{F98AF7BA-37DB-459A-9CC5-77FC3723B456}" destId="{8F12D8A0-3D87-40BA-9746-16775773819F}" srcOrd="0" destOrd="0" presId="urn:microsoft.com/office/officeart/2005/8/layout/equation2"/>
    <dgm:cxn modelId="{6311221F-B21F-4F03-BD3C-D14C6C1581CE}" srcId="{84F511D6-DE9E-4C8B-B864-A4C13B126F96}" destId="{F98AF7BA-37DB-459A-9CC5-77FC3723B456}" srcOrd="0" destOrd="0" parTransId="{9F0032A2-6F89-446B-BAD1-17950B359846}" sibTransId="{3FC78725-782E-43CC-9E65-8B0598DF3A55}"/>
    <dgm:cxn modelId="{CCAB4BAF-1B64-4861-8E46-A6DE21472AD1}" type="presOf" srcId="{9255F88C-0989-432F-9514-9B04F95071F6}" destId="{2BDF5E85-F9A6-492D-A9E4-62CEAC60176D}" srcOrd="0" destOrd="0" presId="urn:microsoft.com/office/officeart/2005/8/layout/equation2"/>
    <dgm:cxn modelId="{CE40C8E3-98DA-4D89-AD1C-C7DC0C3B0067}" srcId="{84F511D6-DE9E-4C8B-B864-A4C13B126F96}" destId="{53F9C51D-4B47-47E5-A840-474A103C9F64}" srcOrd="1" destOrd="0" parTransId="{3CD59032-D680-4B81-AACA-635524FF00E5}" sibTransId="{5313D7FB-253F-4809-A1EA-84DF257E05A6}"/>
    <dgm:cxn modelId="{AF4CCAAA-DD24-4B86-AAAB-C6833BBE6D7A}" type="presOf" srcId="{3FC78725-782E-43CC-9E65-8B0598DF3A55}" destId="{8FEEF8CF-EEB5-4BEE-9B4A-2E3A8AD50279}" srcOrd="0" destOrd="0" presId="urn:microsoft.com/office/officeart/2005/8/layout/equation2"/>
    <dgm:cxn modelId="{220B4099-1C0C-469B-9D02-148885CE44FE}" type="presParOf" srcId="{E989BDFC-41FE-4FE8-96B2-BAA4F4978889}" destId="{85E8520D-9B95-45D3-A644-8C6D16D69C24}" srcOrd="0" destOrd="0" presId="urn:microsoft.com/office/officeart/2005/8/layout/equation2"/>
    <dgm:cxn modelId="{476121CB-D7A2-438D-962A-F511FF968B72}" type="presParOf" srcId="{85E8520D-9B95-45D3-A644-8C6D16D69C24}" destId="{8F12D8A0-3D87-40BA-9746-16775773819F}" srcOrd="0" destOrd="0" presId="urn:microsoft.com/office/officeart/2005/8/layout/equation2"/>
    <dgm:cxn modelId="{E003E0F5-DCD8-4646-8CC3-0715B55D3CDB}" type="presParOf" srcId="{85E8520D-9B95-45D3-A644-8C6D16D69C24}" destId="{F011EC3A-D0BF-4ED8-A6F9-9803693DF85C}" srcOrd="1" destOrd="0" presId="urn:microsoft.com/office/officeart/2005/8/layout/equation2"/>
    <dgm:cxn modelId="{6B640928-7711-4BA8-9523-3C7084EA9B35}" type="presParOf" srcId="{85E8520D-9B95-45D3-A644-8C6D16D69C24}" destId="{8FEEF8CF-EEB5-4BEE-9B4A-2E3A8AD50279}" srcOrd="2" destOrd="0" presId="urn:microsoft.com/office/officeart/2005/8/layout/equation2"/>
    <dgm:cxn modelId="{BC2143F8-3A1D-434B-8DF0-D88065F8058A}" type="presParOf" srcId="{85E8520D-9B95-45D3-A644-8C6D16D69C24}" destId="{6336BD0B-388F-4C6F-9257-546C1EA558D4}" srcOrd="3" destOrd="0" presId="urn:microsoft.com/office/officeart/2005/8/layout/equation2"/>
    <dgm:cxn modelId="{E9263AEF-B733-4CD8-A56B-EF130A0A0D81}" type="presParOf" srcId="{85E8520D-9B95-45D3-A644-8C6D16D69C24}" destId="{5EB3E8C2-B985-48B0-9228-290A8325C2DB}" srcOrd="4" destOrd="0" presId="urn:microsoft.com/office/officeart/2005/8/layout/equation2"/>
    <dgm:cxn modelId="{63A56028-20DF-446C-96C2-1FFA09E2094D}" type="presParOf" srcId="{E989BDFC-41FE-4FE8-96B2-BAA4F4978889}" destId="{3DC8CB34-43B9-4637-8E13-29E183C9D8B8}" srcOrd="1" destOrd="0" presId="urn:microsoft.com/office/officeart/2005/8/layout/equation2"/>
    <dgm:cxn modelId="{E39DFF5A-FC51-41B1-BD69-9CAC01381B0D}" type="presParOf" srcId="{3DC8CB34-43B9-4637-8E13-29E183C9D8B8}" destId="{E5E7BD95-3ED9-4FC7-B399-F7F87801FE3F}" srcOrd="0" destOrd="0" presId="urn:microsoft.com/office/officeart/2005/8/layout/equation2"/>
    <dgm:cxn modelId="{28870715-22B2-4100-854D-3FFC1F03B2D8}" type="presParOf" srcId="{E989BDFC-41FE-4FE8-96B2-BAA4F4978889}" destId="{2BDF5E85-F9A6-492D-A9E4-62CEAC60176D}" srcOrd="2" destOrd="0" presId="urn:microsoft.com/office/officeart/2005/8/layout/equati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614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3625"/>
            <a:ext cx="29702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3625"/>
            <a:ext cx="29702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fld id="{F068A07C-842D-4A93-B366-40F14E864800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411163" y="2754313"/>
            <a:ext cx="2339975" cy="1754187"/>
          </a:xfrm>
          <a:ln/>
        </p:spPr>
      </p:sp>
      <p:sp>
        <p:nvSpPr>
          <p:cNvPr id="18435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/>
              <a:t>【</a:t>
            </a:r>
            <a:r>
              <a:rPr lang="zh-CN" altLang="en-US"/>
              <a:t>更改文字</a:t>
            </a:r>
            <a:r>
              <a:rPr lang="en-US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/>
              <a:t>【</a:t>
            </a:r>
            <a:r>
              <a:rPr lang="zh-CN" altLang="en-US"/>
              <a:t>更改图片</a:t>
            </a:r>
            <a:r>
              <a:rPr lang="en-US"/>
              <a:t>】</a:t>
            </a:r>
            <a:r>
              <a:rPr lang="zh-CN" altLang="en-US"/>
              <a:t>：点中图片</a:t>
            </a:r>
            <a:r>
              <a:rPr lang="en-US"/>
              <a:t>》</a:t>
            </a:r>
            <a:r>
              <a:rPr lang="zh-CN" altLang="en-US"/>
              <a:t>绘图工具</a:t>
            </a:r>
            <a:r>
              <a:rPr lang="en-US"/>
              <a:t>》</a:t>
            </a:r>
            <a:r>
              <a:rPr lang="zh-CN" altLang="en-US"/>
              <a:t>格式</a:t>
            </a:r>
            <a:r>
              <a:rPr lang="en-US"/>
              <a:t>》</a:t>
            </a:r>
            <a:r>
              <a:rPr lang="zh-CN" altLang="en-US"/>
              <a:t>填充</a:t>
            </a:r>
            <a:r>
              <a:rPr lang="en-US"/>
              <a:t>》</a:t>
            </a:r>
            <a:r>
              <a:rPr lang="zh-CN" altLang="en-US"/>
              <a:t>图片</a:t>
            </a:r>
            <a:r>
              <a:rPr lang="en-US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/>
              <a:t>【</a:t>
            </a:r>
            <a:r>
              <a:rPr lang="zh-CN" altLang="en-US"/>
              <a:t>增加减少图片</a:t>
            </a:r>
            <a:r>
              <a:rPr lang="en-US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/>
              <a:t>【</a:t>
            </a:r>
            <a:r>
              <a:rPr lang="zh-CN" altLang="en-US"/>
              <a:t>更改图片</a:t>
            </a:r>
            <a:r>
              <a:rPr lang="en-US"/>
              <a:t>】</a:t>
            </a:r>
            <a:r>
              <a:rPr lang="zh-CN" altLang="en-US"/>
              <a:t/>
            </a:r>
            <a:br>
              <a:rPr lang="zh-CN" altLang="en-US"/>
            </a:br>
            <a:r>
              <a:rPr lang="en-US"/>
              <a:t>【</a:t>
            </a:r>
            <a:r>
              <a:rPr lang="zh-CN" altLang="en-US"/>
              <a:t>更改图片色彩</a:t>
            </a:r>
            <a:r>
              <a:rPr lang="en-US"/>
              <a:t>】</a:t>
            </a:r>
            <a:r>
              <a:rPr lang="zh-CN" altLang="en-US"/>
              <a:t>：点中图片</a:t>
            </a:r>
            <a:r>
              <a:rPr lang="en-US"/>
              <a:t>》</a:t>
            </a:r>
            <a:r>
              <a:rPr lang="zh-CN" altLang="en-US"/>
              <a:t>图片工具</a:t>
            </a:r>
            <a:r>
              <a:rPr lang="en-US"/>
              <a:t>》</a:t>
            </a:r>
            <a:r>
              <a:rPr lang="zh-CN" altLang="en-US"/>
              <a:t>格式</a:t>
            </a:r>
            <a:r>
              <a:rPr lang="en-US"/>
              <a:t>》</a:t>
            </a:r>
            <a:r>
              <a:rPr lang="zh-CN" altLang="en-US"/>
              <a:t>色彩（重新着色）</a:t>
            </a:r>
            <a:r>
              <a:rPr lang="en-US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342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同样的我将从以下几方面向大家作介绍：一是系统概述，二是该系统面向社会公众的功能，三是面向各级政府部门的功能，四是使用系统时需要注意的事项，五是省网管中心提供的技术支持信息。</a:t>
            </a:r>
          </a:p>
        </p:txBody>
      </p:sp>
      <p:sp>
        <p:nvSpPr>
          <p:cNvPr id="1034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07962E-E5E2-4041-894B-2664796B5B41}" type="slidenum">
              <a:rPr lang="en-US" altLang="zh-CN" smtClean="0">
                <a:ea typeface="宋体" charset="-122"/>
              </a:rPr>
              <a:pPr/>
              <a:t>5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5BF4F-1FE7-4F93-8D8A-8B420671FFF0}" type="slidenum">
              <a:rPr lang="zh-CN" altLang="en-US" smtClean="0"/>
              <a:pPr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476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5BF4F-1FE7-4F93-8D8A-8B420671FFF0}" type="slidenum">
              <a:rPr lang="zh-CN" altLang="en-US" smtClean="0"/>
              <a:pPr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4767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5BF4F-1FE7-4F93-8D8A-8B420671FFF0}" type="slidenum">
              <a:rPr lang="zh-CN" altLang="en-US" smtClean="0"/>
              <a:pPr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4767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5BF4F-1FE7-4F93-8D8A-8B420671FFF0}" type="slidenum">
              <a:rPr lang="zh-CN" altLang="en-US" smtClean="0"/>
              <a:pPr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4767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5BF4F-1FE7-4F93-8D8A-8B420671FFF0}" type="slidenum">
              <a:rPr lang="zh-CN" altLang="en-US" smtClean="0"/>
              <a:pPr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4767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5BF4F-1FE7-4F93-8D8A-8B420671FFF0}" type="slidenum">
              <a:rPr lang="zh-CN" altLang="en-US" smtClean="0"/>
              <a:pPr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476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71501"/>
            <a:ext cx="8229600" cy="78528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6808" y="6537329"/>
            <a:ext cx="2133514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46372-5A66-4F46-A099-6D737AD4A187}" type="datetime1">
              <a:rPr lang="zh-CN" altLang="en-US"/>
              <a:pPr>
                <a:defRPr/>
              </a:pPr>
              <a:t>2017/3/7</a:t>
            </a:fld>
            <a:endParaRPr 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55" y="6356354"/>
            <a:ext cx="289529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680" y="6537329"/>
            <a:ext cx="2133514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E4457-1256-4960-B0D0-A094E94002C5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766763"/>
            <a:ext cx="8383587" cy="70326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3C3BED-7A35-446E-BBB9-F3DB80525353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CB9720-AEF1-43CE-A947-8697F2EF08E7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900B1-DF80-4990-9C35-0F9AA448ECB7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BB96C-9F87-461B-8C43-FC1B0A3BF695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97851-0872-4D5C-A5F7-61D5E85DEA15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9413B-2474-40C1-AE2F-427CF0E7A409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D17EA-E06F-4E4C-BDB7-B84B613F2E7C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011F1-2E12-4A44-9269-447A92A6E00D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0BBCB-2D51-4AD2-AFB3-9049287C8A47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5F685-8F54-4CF0-897C-4969C3681FFE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39852-15A0-477B-A7C3-B90402E4B6F6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D6372-4090-4DD5-92D5-B551A6EB21F4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BB0856-7288-4172-A3C5-BB8FA3313A3D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32FC4-E56C-4F36-8665-58BED0A8C965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E1DB9-EBBD-4FA8-A6B3-9BD7D5D38203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7D555-90F5-4406-8D46-556242ADD590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AFEAC-8FC4-4E22-90E9-AA8AFFD67472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FCB09-68BC-4D3D-A556-088A0575D2B2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566E3-A8EA-46A1-885B-77FA55BF55E2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CE467-B9C1-4BB9-BB9F-EF3601D31670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518F0-D36A-456C-8FF6-D342087BD7F7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65DD3-C3D0-41F8-A275-46DE55722BC6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98829-0A40-403B-B5AD-16A529A2617B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模板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fld id="{18D1076C-869B-46C9-BA08-9A5E8FB0D023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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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fld id="{0372F821-E9D9-4464-8D92-6B033081288C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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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406525" y="2560637"/>
            <a:ext cx="7258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——</a:t>
            </a:r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关于学科规划的宏观视野与微观设计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981200" y="4419600"/>
            <a:ext cx="6083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风向标教育新课程研究院  刘灿辉</a:t>
            </a:r>
            <a:endParaRPr lang="zh-CN" altLang="en-US" sz="28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54188" y="1339850"/>
            <a:ext cx="69103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5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新形势下的学科建设</a:t>
            </a:r>
            <a:endParaRPr lang="zh-CN" altLang="en-US" sz="5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260475" y="1131888"/>
            <a:ext cx="5867400" cy="5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3" tIns="47881" rIns="95763" bIns="47881">
            <a:spAutoFit/>
          </a:bodyPr>
          <a:lstStyle/>
          <a:p>
            <a:pPr algn="l" defTabSz="958850" eaLnBrk="1" hangingPunct="1"/>
            <a:r>
              <a:rPr lang="zh-CN" altLang="en-US" sz="32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dirty="0" smtClean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32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教学</a:t>
            </a:r>
            <a:r>
              <a:rPr lang="zh-CN" altLang="en-US" sz="3200" dirty="0" smtClean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方向</a:t>
            </a:r>
            <a:r>
              <a:rPr lang="zh-CN" altLang="en-US" sz="32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上的问题</a:t>
            </a:r>
          </a:p>
        </p:txBody>
      </p:sp>
      <p:sp>
        <p:nvSpPr>
          <p:cNvPr id="11267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260475" y="2357438"/>
            <a:ext cx="676751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3" tIns="47881" rIns="95763" bIns="47881">
            <a:spAutoFit/>
          </a:bodyPr>
          <a:lstStyle/>
          <a:p>
            <a:pPr algn="l" defTabSz="958850" eaLnBrk="1" hangingPunct="1"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</a:rPr>
              <a:t>对知识、技能、能力、思想方法界定不清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2271713" y="3000375"/>
            <a:ext cx="503872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3" tIns="47881" rIns="95763" bIns="47881">
            <a:spAutoFit/>
          </a:bodyPr>
          <a:lstStyle/>
          <a:p>
            <a:pPr algn="l" defTabSz="958850"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</a:rPr>
              <a:t>关注方法</a:t>
            </a:r>
            <a:r>
              <a:rPr lang="zh-CN" altLang="en-US" sz="2400">
                <a:solidFill>
                  <a:schemeClr val="tx1"/>
                </a:solidFill>
              </a:rPr>
              <a:t>－－培养技能</a:t>
            </a:r>
          </a:p>
          <a:p>
            <a:pPr algn="l" defTabSz="958850"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</a:rPr>
              <a:t>利用技能</a:t>
            </a:r>
            <a:r>
              <a:rPr lang="zh-CN" altLang="en-US" sz="2400">
                <a:solidFill>
                  <a:schemeClr val="tx1"/>
                </a:solidFill>
              </a:rPr>
              <a:t>－－提高能力</a:t>
            </a:r>
          </a:p>
          <a:p>
            <a:pPr algn="l" defTabSz="958850"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</a:rPr>
              <a:t>渗透思想方法</a:t>
            </a:r>
            <a:r>
              <a:rPr lang="zh-CN" altLang="en-US" sz="2400">
                <a:solidFill>
                  <a:schemeClr val="tx1"/>
                </a:solidFill>
              </a:rPr>
              <a:t>－－挖掘悟性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1173163" y="5013325"/>
            <a:ext cx="75946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3" tIns="47881" rIns="95763" bIns="47881">
            <a:spAutoFit/>
          </a:bodyPr>
          <a:lstStyle/>
          <a:p>
            <a:pPr algn="l" defTabSz="958850" eaLnBrk="1" hangingPunct="1">
              <a:spcBef>
                <a:spcPct val="50000"/>
              </a:spcBef>
            </a:pPr>
            <a:r>
              <a:rPr lang="zh-CN" altLang="en-US" sz="1700" b="0">
                <a:solidFill>
                  <a:schemeClr val="tx1"/>
                </a:solidFill>
              </a:rPr>
              <a:t>      </a:t>
            </a:r>
            <a:r>
              <a:rPr lang="zh-CN" altLang="en-US" sz="2400" b="0">
                <a:solidFill>
                  <a:schemeClr val="tx1"/>
                </a:solidFill>
              </a:rPr>
              <a:t>   </a:t>
            </a:r>
            <a:r>
              <a:rPr lang="zh-CN" altLang="en-US" sz="2400">
                <a:solidFill>
                  <a:schemeClr val="tx1"/>
                </a:solidFill>
              </a:rPr>
              <a:t>知识只是一个背景，一种素材，需要</a:t>
            </a:r>
            <a:r>
              <a:rPr lang="zh-CN" altLang="en-US" sz="2400">
                <a:solidFill>
                  <a:srgbClr val="FF0000"/>
                </a:solidFill>
              </a:rPr>
              <a:t>在培养技能、提高素质的过程中完善对知识的理解，构建完备的知识结构体系</a:t>
            </a:r>
          </a:p>
        </p:txBody>
      </p:sp>
      <p:sp>
        <p:nvSpPr>
          <p:cNvPr id="11270" name="AutoShape 9"/>
          <p:cNvSpPr>
            <a:spLocks noChangeArrowheads="1"/>
          </p:cNvSpPr>
          <p:nvPr/>
        </p:nvSpPr>
        <p:spPr bwMode="auto">
          <a:xfrm>
            <a:off x="2197100" y="3571875"/>
            <a:ext cx="3454400" cy="1585913"/>
          </a:xfrm>
          <a:prstGeom prst="wedgeRoundRectCallout">
            <a:avLst>
              <a:gd name="adj1" fmla="val -55329"/>
              <a:gd name="adj2" fmla="val -103708"/>
              <a:gd name="adj3" fmla="val 16667"/>
            </a:avLst>
          </a:prstGeom>
          <a:solidFill>
            <a:srgbClr val="CCFFFF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lIns="95763" tIns="47881" rIns="95763" bIns="47881"/>
          <a:lstStyle/>
          <a:p>
            <a:pPr algn="l" defTabSz="958850" eaLnBrk="1" hangingPunct="1"/>
            <a:r>
              <a:rPr lang="zh-CN" altLang="en-US" sz="2400">
                <a:solidFill>
                  <a:srgbClr val="FF0000"/>
                </a:solidFill>
              </a:rPr>
              <a:t>客观事物的属性与联系的反映，是客观世界在人脑中的主观映象</a:t>
            </a:r>
            <a:r>
              <a:rPr lang="en-US" sz="2400">
                <a:solidFill>
                  <a:srgbClr val="FF0000"/>
                </a:solidFill>
              </a:rPr>
              <a:t>.</a:t>
            </a:r>
            <a:r>
              <a:rPr lang="zh-CN" altLang="en-US" sz="2400">
                <a:solidFill>
                  <a:srgbClr val="FF0000"/>
                </a:solidFill>
              </a:rPr>
              <a:t>即“是什么”</a:t>
            </a:r>
          </a:p>
        </p:txBody>
      </p:sp>
      <p:sp>
        <p:nvSpPr>
          <p:cNvPr id="11271" name="AutoShape 10"/>
          <p:cNvSpPr>
            <a:spLocks noChangeArrowheads="1"/>
          </p:cNvSpPr>
          <p:nvPr/>
        </p:nvSpPr>
        <p:spPr bwMode="auto">
          <a:xfrm>
            <a:off x="3422650" y="3643313"/>
            <a:ext cx="3597275" cy="2095500"/>
          </a:xfrm>
          <a:prstGeom prst="wedgeRoundRectCallout">
            <a:avLst>
              <a:gd name="adj1" fmla="val -55116"/>
              <a:gd name="adj2" fmla="val -90731"/>
              <a:gd name="adj3" fmla="val 16667"/>
            </a:avLst>
          </a:prstGeom>
          <a:solidFill>
            <a:srgbClr val="CCFFFF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lIns="95763" tIns="47881" rIns="95763" bIns="47881"/>
          <a:lstStyle/>
          <a:p>
            <a:pPr algn="l" defTabSz="958850" eaLnBrk="1" hangingPunct="1"/>
            <a:r>
              <a:rPr lang="zh-CN" altLang="en-US" sz="2400">
                <a:solidFill>
                  <a:srgbClr val="FF0000"/>
                </a:solidFill>
              </a:rPr>
              <a:t>特定目标指引下，通过练习而逐渐熟练掌握的、对已有的知识经验加以运用的操作程序 </a:t>
            </a:r>
            <a:r>
              <a:rPr lang="en-US" sz="2400">
                <a:solidFill>
                  <a:srgbClr val="FF0000"/>
                </a:solidFill>
              </a:rPr>
              <a:t>.</a:t>
            </a:r>
            <a:r>
              <a:rPr lang="zh-CN" altLang="en-US" sz="2400">
                <a:solidFill>
                  <a:srgbClr val="FF0000"/>
                </a:solidFill>
              </a:rPr>
              <a:t>即“怎么做”</a:t>
            </a:r>
          </a:p>
        </p:txBody>
      </p:sp>
      <p:sp>
        <p:nvSpPr>
          <p:cNvPr id="11272" name="AutoShape 12"/>
          <p:cNvSpPr>
            <a:spLocks noChangeArrowheads="1"/>
          </p:cNvSpPr>
          <p:nvPr/>
        </p:nvSpPr>
        <p:spPr bwMode="auto">
          <a:xfrm>
            <a:off x="4429125" y="3643313"/>
            <a:ext cx="3598863" cy="1728787"/>
          </a:xfrm>
          <a:prstGeom prst="wedgeRoundRectCallout">
            <a:avLst>
              <a:gd name="adj1" fmla="val -55116"/>
              <a:gd name="adj2" fmla="val -99218"/>
              <a:gd name="adj3" fmla="val 16667"/>
            </a:avLst>
          </a:prstGeom>
          <a:solidFill>
            <a:srgbClr val="CCFFFF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lIns="95763" tIns="47881" rIns="95763" bIns="47881"/>
          <a:lstStyle/>
          <a:p>
            <a:pPr algn="l" defTabSz="958850" eaLnBrk="1" hangingPunct="1"/>
            <a:r>
              <a:rPr lang="zh-CN" altLang="en-US" sz="2400">
                <a:solidFill>
                  <a:srgbClr val="FF0000"/>
                </a:solidFill>
              </a:rPr>
              <a:t>解决该问题可能性的个性心理特征，是完成任务，达到目标的必备条件 </a:t>
            </a:r>
            <a:r>
              <a:rPr lang="en-US" sz="2400">
                <a:solidFill>
                  <a:srgbClr val="FF0000"/>
                </a:solidFill>
              </a:rPr>
              <a:t>.</a:t>
            </a:r>
            <a:r>
              <a:rPr lang="zh-CN" altLang="en-US" sz="2400">
                <a:solidFill>
                  <a:srgbClr val="FF0000"/>
                </a:solidFill>
              </a:rPr>
              <a:t>即“怎么做更好”</a:t>
            </a:r>
          </a:p>
        </p:txBody>
      </p:sp>
      <p:sp>
        <p:nvSpPr>
          <p:cNvPr id="11273" name="AutoShape 13"/>
          <p:cNvSpPr>
            <a:spLocks noChangeArrowheads="1"/>
          </p:cNvSpPr>
          <p:nvPr/>
        </p:nvSpPr>
        <p:spPr bwMode="auto">
          <a:xfrm>
            <a:off x="900113" y="3786188"/>
            <a:ext cx="4070350" cy="2381250"/>
          </a:xfrm>
          <a:prstGeom prst="wedgeRoundRectCallout">
            <a:avLst>
              <a:gd name="adj1" fmla="val 57028"/>
              <a:gd name="adj2" fmla="val -92648"/>
              <a:gd name="adj3" fmla="val 16667"/>
            </a:avLst>
          </a:prstGeom>
          <a:solidFill>
            <a:srgbClr val="CCFFFF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lIns="95763" tIns="47881" rIns="95763" bIns="47881"/>
          <a:lstStyle/>
          <a:p>
            <a:pPr algn="l" defTabSz="958850" eaLnBrk="1" hangingPunct="1"/>
            <a:r>
              <a:rPr lang="zh-CN" altLang="en-US" sz="2400">
                <a:solidFill>
                  <a:srgbClr val="FF0000"/>
                </a:solidFill>
              </a:rPr>
              <a:t>思想是指人们对某个学科理论与内容的本质认识，它直接支配着解决某个问题的实践活动；方法是指解决某个问题的活动过程中的途径、程序、手段</a:t>
            </a:r>
            <a:r>
              <a:rPr lang="en-US" sz="240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9" grpId="0" autoUpdateAnimBg="0"/>
      <p:bldP spid="11270" grpId="0" bldLvl="0" animBg="1" autoUpdateAnimBg="0"/>
      <p:bldP spid="11270" grpId="1" bldLvl="0" animBg="1" autoUpdateAnimBg="0"/>
      <p:bldP spid="11271" grpId="0" bldLvl="0" animBg="1" autoUpdateAnimBg="0"/>
      <p:bldP spid="11271" grpId="1" bldLvl="0" animBg="1" autoUpdateAnimBg="0"/>
      <p:bldP spid="11272" grpId="0" bldLvl="0" animBg="1" autoUpdateAnimBg="0"/>
      <p:bldP spid="11272" grpId="1" bldLvl="0" animBg="1" autoUpdateAnimBg="0"/>
      <p:bldP spid="11273" grpId="0" bldLvl="0" animBg="1" autoUpdateAnimBg="0"/>
      <p:bldP spid="11273" grpId="1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>
            <a:spLocks noChangeArrowheads="1"/>
          </p:cNvSpPr>
          <p:nvPr/>
        </p:nvSpPr>
        <p:spPr bwMode="auto">
          <a:xfrm>
            <a:off x="611188" y="1846263"/>
            <a:ext cx="41068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3" tIns="47881" rIns="95763" bIns="47881">
            <a:spAutoFit/>
          </a:bodyPr>
          <a:lstStyle/>
          <a:p>
            <a:pPr indent="650875" algn="l" defTabSz="1081088" eaLnBrk="1" hangingPunct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5100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目无全牛</a:t>
            </a:r>
            <a:r>
              <a:rPr lang="zh-CN" altLang="en-US" sz="5100" b="0">
                <a:solidFill>
                  <a:srgbClr val="000099"/>
                </a:solidFill>
                <a:latin typeface="华文细黑" pitchFamily="2" charset="-122"/>
                <a:ea typeface="华文细黑" pitchFamily="2" charset="-122"/>
              </a:rPr>
              <a:t>  </a:t>
            </a:r>
            <a:r>
              <a:rPr lang="zh-CN" altLang="en-US" sz="2400" b="0">
                <a:solidFill>
                  <a:srgbClr val="000099"/>
                </a:solidFill>
                <a:latin typeface="华文细黑" pitchFamily="2" charset="-122"/>
                <a:ea typeface="华文细黑" pitchFamily="2" charset="-122"/>
              </a:rPr>
              <a:t>       </a:t>
            </a:r>
            <a:r>
              <a:rPr lang="zh-CN" altLang="en-US" sz="2400" b="0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  </a:t>
            </a:r>
          </a:p>
          <a:p>
            <a:pPr indent="650875" algn="l" defTabSz="1081088" eaLnBrk="1" hangingPunct="1">
              <a:lnSpc>
                <a:spcPct val="125000"/>
              </a:lnSpc>
              <a:spcBef>
                <a:spcPct val="20000"/>
              </a:spcBef>
            </a:pPr>
            <a:endParaRPr lang="zh-CN" altLang="en-US" sz="2400" b="0">
              <a:solidFill>
                <a:schemeClr val="accent2"/>
              </a:solidFill>
              <a:latin typeface="黑体" pitchFamily="49" charset="-122"/>
              <a:ea typeface="黑体" pitchFamily="49" charset="-122"/>
            </a:endParaRPr>
          </a:p>
          <a:p>
            <a:pPr indent="650875" algn="l" defTabSz="1081088" eaLnBrk="1" hangingPunct="1">
              <a:lnSpc>
                <a:spcPct val="125000"/>
              </a:lnSpc>
              <a:spcBef>
                <a:spcPct val="20000"/>
              </a:spcBef>
            </a:pPr>
            <a:r>
              <a:rPr lang="en-US" sz="2400" b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庄子•庖丁解牛</a:t>
            </a:r>
            <a:r>
              <a:rPr lang="en-US" sz="2400" b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》</a:t>
            </a:r>
            <a:endParaRPr lang="zh-CN" altLang="en-US" sz="2400" b="0">
              <a:solidFill>
                <a:schemeClr val="accent2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4100" y="833438"/>
            <a:ext cx="3525838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476375" y="768350"/>
            <a:ext cx="4991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3" tIns="47881" rIns="95763" bIns="47881">
            <a:spAutoFit/>
          </a:bodyPr>
          <a:lstStyle/>
          <a:p>
            <a:pPr algn="l" defTabSz="958850" eaLnBrk="1" hangingPunct="1"/>
            <a:r>
              <a:rPr lang="zh-CN" altLang="en-US" sz="3200">
                <a:solidFill>
                  <a:srgbClr val="FF33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3、教材的问题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476375" y="1666875"/>
            <a:ext cx="7308850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3" tIns="47881" rIns="95763" bIns="47881">
            <a:spAutoFit/>
          </a:bodyPr>
          <a:lstStyle/>
          <a:p>
            <a:pPr algn="l" defTabSz="958850" eaLnBrk="1" hangingPunct="1">
              <a:spcBef>
                <a:spcPct val="100000"/>
              </a:spcBef>
            </a:pPr>
            <a:r>
              <a:rPr lang="zh-CN" altLang="en-US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（</a:t>
            </a:r>
            <a:r>
              <a:rPr lang="zh-CN" altLang="en-US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）跨度性大</a:t>
            </a:r>
          </a:p>
          <a:p>
            <a:pPr algn="l" defTabSz="958850" eaLnBrk="1" hangingPunct="1">
              <a:spcBef>
                <a:spcPct val="100000"/>
              </a:spcBef>
            </a:pPr>
            <a:r>
              <a:rPr lang="zh-CN" altLang="en-US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（2）目标不明</a:t>
            </a:r>
          </a:p>
          <a:p>
            <a:pPr algn="l" defTabSz="958850" eaLnBrk="1" hangingPunct="1">
              <a:spcBef>
                <a:spcPct val="100000"/>
              </a:spcBef>
            </a:pPr>
            <a:r>
              <a:rPr lang="zh-CN" altLang="en-US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（3）照应不好</a:t>
            </a:r>
          </a:p>
          <a:p>
            <a:pPr algn="l" defTabSz="958850" eaLnBrk="1" hangingPunct="1">
              <a:spcBef>
                <a:spcPct val="100000"/>
              </a:spcBef>
            </a:pPr>
            <a:r>
              <a:rPr lang="zh-CN" altLang="en-US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（4）逻辑性差</a:t>
            </a:r>
          </a:p>
          <a:p>
            <a:pPr algn="l" defTabSz="958850" eaLnBrk="1" hangingPunct="1">
              <a:spcBef>
                <a:spcPct val="100000"/>
              </a:spcBef>
            </a:pPr>
            <a:r>
              <a:rPr lang="zh-CN" altLang="en-US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（5）重复性多</a:t>
            </a:r>
          </a:p>
          <a:p>
            <a:pPr algn="l" defTabSz="958850" eaLnBrk="1" hangingPunct="1">
              <a:spcBef>
                <a:spcPct val="100000"/>
              </a:spcBef>
            </a:pPr>
            <a:r>
              <a:rPr lang="zh-CN" altLang="en-US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（6）匹配度低  </a:t>
            </a:r>
          </a:p>
          <a:p>
            <a:pPr algn="l" defTabSz="958850" eaLnBrk="1" hangingPunct="1">
              <a:spcBef>
                <a:spcPct val="100000"/>
              </a:spcBef>
            </a:pPr>
            <a:endParaRPr lang="zh-CN" altLang="en-US" sz="240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4414" y="730250"/>
            <a:ext cx="7505724" cy="54975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>
              <a:lnSpc>
                <a:spcPct val="150000"/>
              </a:lnSpc>
              <a:buFontTx/>
              <a:buNone/>
            </a:pPr>
            <a:r>
              <a:rPr lang="zh-CN" altLang="en-US" sz="1800" b="1" dirty="0" smtClean="0">
                <a:latin typeface="楷体_GB2312" pitchFamily="1" charset="-122"/>
              </a:rPr>
              <a:t>       历史学科“包罗万象”的特点，决定了在一些知识专业性方面更加深入了。</a:t>
            </a:r>
            <a:endParaRPr lang="en-US" altLang="zh-CN" sz="1800" b="1" dirty="0" smtClean="0">
              <a:latin typeface="楷体_GB2312" pitchFamily="1" charset="-122"/>
            </a:endParaRPr>
          </a:p>
          <a:p>
            <a:pPr indent="0">
              <a:lnSpc>
                <a:spcPct val="150000"/>
              </a:lnSpc>
              <a:buFontTx/>
              <a:buNone/>
            </a:pPr>
            <a:r>
              <a:rPr lang="en-US" altLang="zh-CN" sz="1800" b="1" dirty="0" smtClean="0">
                <a:latin typeface="楷体_GB2312" pitchFamily="1" charset="-122"/>
              </a:rPr>
              <a:t>       </a:t>
            </a:r>
            <a:r>
              <a:rPr lang="zh-CN" altLang="en-US" sz="1800" b="1" dirty="0" smtClean="0">
                <a:latin typeface="楷体_GB2312" pitchFamily="1" charset="-122"/>
              </a:rPr>
              <a:t>例如</a:t>
            </a:r>
            <a:r>
              <a:rPr lang="en-US" altLang="zh-CN" sz="1800" b="1" dirty="0" smtClean="0">
                <a:latin typeface="楷体_GB2312" pitchFamily="1" charset="-122"/>
              </a:rPr>
              <a:t>:</a:t>
            </a:r>
            <a:r>
              <a:rPr lang="zh-CN" altLang="en-US" sz="1800" b="1" dirty="0" smtClean="0">
                <a:latin typeface="楷体_GB2312" pitchFamily="1" charset="-122"/>
              </a:rPr>
              <a:t>物理学领域中的三大定律、万有引力定律、相对论、光电量子论等；地理学上的第四纪冰川，地质力学等；政治学领域所涉及的哲学上的形而上学，剩余价值学说，智者学派，逻辑学，国家政体等；宗教思想上的先定论，因信称义等；音乐美术方面的古典音乐、印象派绘画等，都需要借助其他学科的知识来理解和深入，但这些专业性的知识是否在同时期其他学科中同步进行，如果不能够同步而行，学生不具备这份“资源”，历史教师又不具备这份“资本”，历史教学很难吃透这类专业性很强的知识，因而，教学深度的把握和正确传输历史知识对教师是一个严峻的考验，教学时效很显然受到较大的影响。</a:t>
            </a:r>
          </a:p>
          <a:p>
            <a:pPr>
              <a:lnSpc>
                <a:spcPct val="150000"/>
              </a:lnSpc>
              <a:buFontTx/>
              <a:buNone/>
            </a:pPr>
            <a:endParaRPr lang="zh-CN" sz="1800" b="1" dirty="0">
              <a:latin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836738" y="993775"/>
            <a:ext cx="67675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zh-CN" altLang="en-US" sz="40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4、</a:t>
            </a:r>
            <a:r>
              <a:rPr lang="zh-CN" altLang="en-US" sz="4000" dirty="0" smtClean="0">
                <a:solidFill>
                  <a:srgbClr val="FF33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教学方式方法的</a:t>
            </a:r>
            <a:r>
              <a:rPr lang="zh-CN" altLang="en-US" sz="40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问题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47813" y="2025650"/>
            <a:ext cx="7056437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（1</a:t>
            </a:r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）标准不清，</a:t>
            </a:r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目标虚</a:t>
            </a:r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化。</a:t>
            </a:r>
            <a:endParaRPr lang="zh-CN" altLang="en-US" sz="2800" dirty="0">
              <a:solidFill>
                <a:schemeClr val="tx1"/>
              </a:solidFill>
              <a:latin typeface="黑体" pitchFamily="49" charset="-122"/>
              <a:ea typeface="黑体" pitchFamily="49" charset="-122"/>
              <a:sym typeface="Arial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（2）单一重复，内容</a:t>
            </a:r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泛化。</a:t>
            </a:r>
            <a:endParaRPr lang="zh-CN" altLang="en-US" sz="2800" dirty="0">
              <a:solidFill>
                <a:schemeClr val="tx1"/>
              </a:solidFill>
              <a:latin typeface="黑体" pitchFamily="49" charset="-122"/>
              <a:ea typeface="黑体" pitchFamily="49" charset="-122"/>
              <a:sym typeface="Arial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（3）照本宣科，教学灌输</a:t>
            </a:r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化。</a:t>
            </a:r>
            <a:endParaRPr lang="zh-CN" altLang="en-US" sz="2800" dirty="0">
              <a:solidFill>
                <a:schemeClr val="tx1"/>
              </a:solidFill>
              <a:latin typeface="黑体" pitchFamily="49" charset="-122"/>
              <a:ea typeface="黑体" pitchFamily="49" charset="-122"/>
              <a:sym typeface="Arial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（4）追求形式，过程表演</a:t>
            </a:r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化。</a:t>
            </a:r>
            <a:endParaRPr lang="zh-CN" altLang="en-US" sz="2800" dirty="0">
              <a:solidFill>
                <a:schemeClr val="tx1"/>
              </a:solidFill>
              <a:latin typeface="黑体" pitchFamily="49" charset="-122"/>
              <a:ea typeface="黑体" pitchFamily="49" charset="-122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074863" y="3414713"/>
            <a:ext cx="3506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>
                <a:solidFill>
                  <a:srgbClr val="FF33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6、评价的问题 </a:t>
            </a:r>
            <a:r>
              <a:rPr lang="zh-CN" altLang="en-US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 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073275" y="381000"/>
            <a:ext cx="3508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>
                <a:solidFill>
                  <a:srgbClr val="FF33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5、训练的问题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073275" y="1295400"/>
            <a:ext cx="50800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（</a:t>
            </a:r>
            <a:r>
              <a:rPr lang="zh-CN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1</a:t>
            </a:r>
            <a:r>
              <a:rPr 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）训练只做搬运工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（</a:t>
            </a:r>
            <a:r>
              <a:rPr lang="zh-CN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2</a:t>
            </a:r>
            <a:r>
              <a:rPr 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）训练缺乏系统性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（</a:t>
            </a:r>
            <a:r>
              <a:rPr lang="zh-CN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3</a:t>
            </a:r>
            <a:r>
              <a:rPr 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）训练</a:t>
            </a:r>
            <a:r>
              <a:rPr 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缺乏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针对</a:t>
            </a:r>
            <a:r>
              <a:rPr 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性</a:t>
            </a:r>
            <a:endParaRPr lang="zh-CN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  <a:sym typeface="Arial" pitchFamily="34" charset="0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（</a:t>
            </a:r>
            <a:r>
              <a:rPr lang="zh-CN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4</a:t>
            </a:r>
            <a:r>
              <a:rPr 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）习题缺少优质性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074863" y="4329113"/>
            <a:ext cx="23622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（1）教考脱节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（2）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急功近利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utoUpdateAnimBg="0"/>
      <p:bldP spid="16388" grpId="0" bldLvl="0" autoUpdateAnimBg="0"/>
      <p:bldP spid="16389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8425" y="838200"/>
            <a:ext cx="7319963" cy="760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3600" b="1" dirty="0">
                <a:solidFill>
                  <a:srgbClr val="FF3300"/>
                </a:solidFill>
              </a:rPr>
              <a:t>   7</a:t>
            </a:r>
            <a:r>
              <a:rPr lang="zh-CN" altLang="en-US" sz="3600" b="1" dirty="0" smtClean="0">
                <a:solidFill>
                  <a:srgbClr val="FF3300"/>
                </a:solidFill>
              </a:rPr>
              <a:t>、学校管理的</a:t>
            </a:r>
            <a:r>
              <a:rPr lang="zh-CN" altLang="en-US" sz="3600" b="1" dirty="0">
                <a:solidFill>
                  <a:srgbClr val="FF3300"/>
                </a:solidFill>
              </a:rPr>
              <a:t>问题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863" y="1882775"/>
            <a:ext cx="6994525" cy="4244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2800" b="1" dirty="0">
                <a:latin typeface="宋体" pitchFamily="2" charset="-122"/>
              </a:rPr>
              <a:t>（1）重视毕业年级，忽视基础</a:t>
            </a:r>
            <a:r>
              <a:rPr lang="zh-CN" altLang="en-US" sz="2800" b="1" dirty="0" smtClean="0">
                <a:latin typeface="宋体" pitchFamily="2" charset="-122"/>
              </a:rPr>
              <a:t>年级。</a:t>
            </a:r>
            <a:endParaRPr lang="zh-CN" altLang="en-US" sz="2800" b="1" dirty="0">
              <a:latin typeface="宋体" pitchFamily="2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2800" b="1" dirty="0">
                <a:latin typeface="宋体" pitchFamily="2" charset="-122"/>
              </a:rPr>
              <a:t>（2）重视升学指标，忽视学生</a:t>
            </a:r>
            <a:r>
              <a:rPr lang="zh-CN" altLang="en-US" sz="2800" b="1" dirty="0" smtClean="0">
                <a:latin typeface="宋体" pitchFamily="2" charset="-122"/>
              </a:rPr>
              <a:t>素质。</a:t>
            </a:r>
            <a:endParaRPr lang="zh-CN" altLang="en-US" sz="2800" b="1" dirty="0">
              <a:latin typeface="宋体" pitchFamily="2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2800" b="1" dirty="0">
                <a:latin typeface="宋体" pitchFamily="2" charset="-122"/>
              </a:rPr>
              <a:t>（3）缺乏一个兼顾全局的激励</a:t>
            </a:r>
            <a:r>
              <a:rPr lang="zh-CN" altLang="en-US" sz="2800" b="1" dirty="0" smtClean="0">
                <a:latin typeface="宋体" pitchFamily="2" charset="-122"/>
              </a:rPr>
              <a:t>机制。</a:t>
            </a:r>
            <a:endParaRPr lang="zh-CN" altLang="en-US" sz="2800" b="1" dirty="0">
              <a:latin typeface="宋体" pitchFamily="2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2800" b="1" dirty="0">
                <a:latin typeface="宋体" pitchFamily="2" charset="-122"/>
              </a:rPr>
              <a:t>（4）缺乏一个科学合理的教师成长</a:t>
            </a:r>
            <a:r>
              <a:rPr lang="zh-CN" altLang="en-US" sz="2800" b="1" dirty="0" smtClean="0">
                <a:latin typeface="宋体" pitchFamily="2" charset="-122"/>
              </a:rPr>
              <a:t>规划。</a:t>
            </a:r>
            <a:endParaRPr lang="zh-CN" altLang="en-US" sz="2800" b="1" dirty="0">
              <a:latin typeface="宋体" pitchFamily="2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2800" b="1" dirty="0">
                <a:latin typeface="宋体" pitchFamily="2" charset="-122"/>
              </a:rPr>
              <a:t>（5）缺乏一个系统完整的学科资源库。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808288" y="838200"/>
            <a:ext cx="4176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4000">
                <a:solidFill>
                  <a:srgbClr val="FF3300"/>
                </a:solidFill>
                <a:ea typeface="黑体" pitchFamily="49" charset="-122"/>
              </a:rPr>
              <a:t> 什么是学科规划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296988" y="1981200"/>
            <a:ext cx="7313612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  <a:sym typeface="Arial" pitchFamily="34" charset="0"/>
              </a:rPr>
              <a:t>       </a:t>
            </a:r>
            <a:r>
              <a:rPr lang="zh-CN" altLang="en-US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学科规划是对一个学科在总的教学时段内的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教学目标、教学内容、实施手段、评价方式</a:t>
            </a:r>
            <a:r>
              <a:rPr lang="zh-CN" altLang="en-US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等的总体统筹规划。它决定了“教什么、怎么教”＂学什么，怎么学＂＂练什么，怎么练＂＂考什么，怎么考＂的问题，同时还涉及＂教师发展规划＂＂学生成长规划＂“学科资源规划”等等。因此，学科规划不是简单的教学或教研计划，更不是简单的教学时间安排。</a:t>
            </a:r>
            <a:endParaRPr lang="zh-CN" altLang="en-US" sz="240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368425" y="1017588"/>
            <a:ext cx="737076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          </a:t>
            </a:r>
            <a:r>
              <a:rPr lang="zh-CN" altLang="en-US" sz="2400">
                <a:solidFill>
                  <a:schemeClr val="accent2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 </a:t>
            </a:r>
            <a:r>
              <a:rPr lang="zh-CN" altLang="en-US" sz="2800">
                <a:solidFill>
                  <a:schemeClr val="accent2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“三年一体化”教学规划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368425" y="2312988"/>
            <a:ext cx="7089775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zh-CN" altLang="en-US" sz="1000" dirty="0">
                <a:solidFill>
                  <a:schemeClr val="tx1"/>
                </a:solidFill>
                <a:sym typeface="Arial" pitchFamily="34" charset="0"/>
              </a:rPr>
              <a:t>    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  <a:sym typeface="Arial" pitchFamily="34" charset="0"/>
              </a:rPr>
              <a:t>   </a:t>
            </a:r>
            <a:r>
              <a:rPr lang="zh-CN" altLang="en-US" sz="2400" dirty="0" smtClean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  <a:sym typeface="Arial" pitchFamily="34" charset="0"/>
              </a:rPr>
              <a:t>   </a:t>
            </a:r>
            <a:r>
              <a:rPr lang="zh-CN" altLang="en-US" sz="2400" dirty="0" smtClean="0">
                <a:solidFill>
                  <a:schemeClr val="tx1"/>
                </a:solidFill>
                <a:latin typeface="楷体_GB2312" pitchFamily="1" charset="-122"/>
                <a:ea typeface="黑体" pitchFamily="49" charset="-122"/>
                <a:sym typeface="Arial" pitchFamily="34" charset="0"/>
              </a:rPr>
              <a:t>所谓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1" charset="-122"/>
                <a:ea typeface="黑体" pitchFamily="49" charset="-122"/>
                <a:sym typeface="Arial" pitchFamily="34" charset="0"/>
              </a:rPr>
              <a:t>＂三年一体化＂，就是指整个高中三年要对学生在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ea typeface="黑体" pitchFamily="49" charset="-122"/>
                <a:sym typeface="Arial" pitchFamily="34" charset="0"/>
              </a:rPr>
              <a:t>知识、能力、素养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1" charset="-122"/>
                <a:ea typeface="黑体" pitchFamily="49" charset="-122"/>
                <a:sym typeface="Arial" pitchFamily="34" charset="0"/>
              </a:rPr>
              <a:t>等方面进行</a:t>
            </a:r>
            <a:r>
              <a:rPr lang="zh-CN" altLang="en-US" sz="2400" dirty="0">
                <a:solidFill>
                  <a:srgbClr val="FF0000"/>
                </a:solidFill>
                <a:latin typeface="楷体_GB2312" pitchFamily="1" charset="-122"/>
                <a:ea typeface="黑体" pitchFamily="49" charset="-122"/>
                <a:sym typeface="Arial" pitchFamily="34" charset="0"/>
              </a:rPr>
              <a:t>通盘思考、系统规划、分段落实、逐层推进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1" charset="-122"/>
                <a:ea typeface="黑体" pitchFamily="49" charset="-122"/>
                <a:sym typeface="Arial" pitchFamily="34" charset="0"/>
              </a:rPr>
              <a:t>，把素质教育、常规教学、高考目标有机结合，做到＂三年高中一盘棋＂，从而达到教师成长、学生成才、学校成功的目标。</a:t>
            </a:r>
            <a:endParaRPr lang="zh-CN" altLang="en-US" sz="2400" dirty="0">
              <a:solidFill>
                <a:schemeClr val="tx1"/>
              </a:solidFill>
              <a:latin typeface="楷体_GB2312" pitchFamily="1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902575" y="1066800"/>
            <a:ext cx="647700" cy="3810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b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     三年一盘棋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2525713" y="1449388"/>
            <a:ext cx="5378450" cy="3270250"/>
            <a:chOff x="0" y="0"/>
            <a:chExt cx="3538" cy="2164"/>
          </a:xfrm>
        </p:grpSpPr>
        <p:sp>
          <p:nvSpPr>
            <p:cNvPr id="20484" name="AutoShape 4"/>
            <p:cNvSpPr>
              <a:spLocks noChangeArrowheads="1"/>
            </p:cNvSpPr>
            <p:nvPr/>
          </p:nvSpPr>
          <p:spPr bwMode="auto">
            <a:xfrm>
              <a:off x="45" y="0"/>
              <a:ext cx="3311" cy="635"/>
            </a:xfrm>
            <a:prstGeom prst="downArrowCallout">
              <a:avLst>
                <a:gd name="adj1" fmla="val 130354"/>
                <a:gd name="adj2" fmla="val 127144"/>
                <a:gd name="adj3" fmla="val 16667"/>
                <a:gd name="adj4" fmla="val 66667"/>
              </a:avLst>
            </a:prstGeom>
            <a:solidFill>
              <a:schemeClr val="folHlink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0485" name="Group 5"/>
            <p:cNvGrpSpPr>
              <a:grpSpLocks/>
            </p:cNvGrpSpPr>
            <p:nvPr/>
          </p:nvGrpSpPr>
          <p:grpSpPr bwMode="auto">
            <a:xfrm>
              <a:off x="0" y="91"/>
              <a:ext cx="3538" cy="2073"/>
              <a:chOff x="0" y="0"/>
              <a:chExt cx="3538" cy="2073"/>
            </a:xfrm>
          </p:grpSpPr>
          <p:sp>
            <p:nvSpPr>
              <p:cNvPr id="20486" name="AutoShape 6"/>
              <p:cNvSpPr>
                <a:spLocks noChangeArrowheads="1"/>
              </p:cNvSpPr>
              <p:nvPr/>
            </p:nvSpPr>
            <p:spPr bwMode="auto">
              <a:xfrm>
                <a:off x="45" y="681"/>
                <a:ext cx="3311" cy="680"/>
              </a:xfrm>
              <a:prstGeom prst="downArrowCallout">
                <a:avLst>
                  <a:gd name="adj1" fmla="val 121728"/>
                  <a:gd name="adj2" fmla="val 121728"/>
                  <a:gd name="adj3" fmla="val 16667"/>
                  <a:gd name="adj4" fmla="val 66667"/>
                </a:avLst>
              </a:prstGeom>
              <a:solidFill>
                <a:schemeClr val="folHlink"/>
              </a:soli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487" name="AutoShape 7"/>
              <p:cNvSpPr>
                <a:spLocks noChangeArrowheads="1"/>
              </p:cNvSpPr>
              <p:nvPr/>
            </p:nvSpPr>
            <p:spPr bwMode="auto">
              <a:xfrm>
                <a:off x="45" y="1497"/>
                <a:ext cx="3311" cy="576"/>
              </a:xfrm>
              <a:prstGeom prst="downArrowCallout">
                <a:avLst>
                  <a:gd name="adj1" fmla="val 143707"/>
                  <a:gd name="adj2" fmla="val 143707"/>
                  <a:gd name="adj3" fmla="val 16667"/>
                  <a:gd name="adj4" fmla="val 66667"/>
                </a:avLst>
              </a:prstGeom>
              <a:solidFill>
                <a:schemeClr val="folHlink"/>
              </a:soli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488" name="Text Box 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538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zh-CN" sz="1800">
                    <a:solidFill>
                      <a:schemeClr val="tx1"/>
                    </a:solidFill>
                    <a:latin typeface="楷体_GB2312" pitchFamily="1" charset="-122"/>
                    <a:ea typeface="黑体" pitchFamily="49" charset="-122"/>
                  </a:rPr>
                  <a:t>高一（基础）：夯实基础，养成品质，掌握方法</a:t>
                </a:r>
              </a:p>
            </p:txBody>
          </p:sp>
          <p:sp>
            <p:nvSpPr>
              <p:cNvPr id="20489" name="Text Box 9"/>
              <p:cNvSpPr txBox="1">
                <a:spLocks noChangeArrowheads="1"/>
              </p:cNvSpPr>
              <p:nvPr/>
            </p:nvSpPr>
            <p:spPr bwMode="auto">
              <a:xfrm>
                <a:off x="45" y="771"/>
                <a:ext cx="3357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zh-CN" sz="1800">
                    <a:solidFill>
                      <a:schemeClr val="tx1"/>
                    </a:solidFill>
                    <a:latin typeface="楷体_GB2312" pitchFamily="1" charset="-122"/>
                    <a:ea typeface="黑体" pitchFamily="49" charset="-122"/>
                    <a:sym typeface="Arial" pitchFamily="34" charset="0"/>
                  </a:rPr>
                  <a:t>高二（关键）：凸显优势、形成素养、构建体系</a:t>
                </a:r>
              </a:p>
            </p:txBody>
          </p:sp>
          <p:sp>
            <p:nvSpPr>
              <p:cNvPr id="20490" name="Text Box 10"/>
              <p:cNvSpPr txBox="1">
                <a:spLocks noChangeArrowheads="1"/>
              </p:cNvSpPr>
              <p:nvPr/>
            </p:nvSpPr>
            <p:spPr bwMode="auto">
              <a:xfrm>
                <a:off x="45" y="1542"/>
                <a:ext cx="3357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zh-CN" sz="1800">
                    <a:solidFill>
                      <a:schemeClr val="tx1"/>
                    </a:solidFill>
                    <a:latin typeface="楷体_GB2312" pitchFamily="1" charset="-122"/>
                    <a:ea typeface="黑体" pitchFamily="49" charset="-122"/>
                    <a:sym typeface="Arial" pitchFamily="34" charset="0"/>
                  </a:rPr>
                  <a:t>高三（决战）：完善网络、提升能力、深挖潜能</a:t>
                </a:r>
              </a:p>
            </p:txBody>
          </p:sp>
        </p:grpSp>
      </p:grp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146550" y="4648200"/>
            <a:ext cx="2425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zh-CN" sz="4400" b="0">
                <a:solidFill>
                  <a:schemeClr val="tx1"/>
                </a:solidFill>
                <a:latin typeface="Times New Roman" pitchFamily="18" charset="0"/>
                <a:ea typeface="华文行楷" pitchFamily="2" charset="-122"/>
              </a:rPr>
              <a:t>    </a:t>
            </a:r>
            <a:r>
              <a:rPr lang="zh-CN" sz="32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高考</a:t>
            </a: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1511300" y="685800"/>
            <a:ext cx="811213" cy="5029200"/>
          </a:xfrm>
          <a:prstGeom prst="rightArrowCallout">
            <a:avLst>
              <a:gd name="adj1" fmla="val 154990"/>
              <a:gd name="adj2" fmla="val 154990"/>
              <a:gd name="adj3" fmla="val 16667"/>
              <a:gd name="adj4" fmla="val 66667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zh-CN" altLang="en-US" sz="2400">
                <a:solidFill>
                  <a:schemeClr val="tx1"/>
                </a:solidFill>
                <a:ea typeface="黑体" pitchFamily="49" charset="-122"/>
              </a:rPr>
              <a:t>知</a:t>
            </a:r>
          </a:p>
          <a:p>
            <a:pPr eaLnBrk="1" hangingPunct="1"/>
            <a:r>
              <a:rPr lang="zh-CN" altLang="en-US" sz="2400">
                <a:solidFill>
                  <a:schemeClr val="tx1"/>
                </a:solidFill>
                <a:ea typeface="黑体" pitchFamily="49" charset="-122"/>
              </a:rPr>
              <a:t>识</a:t>
            </a:r>
          </a:p>
          <a:p>
            <a:pPr eaLnBrk="1" hangingPunct="1"/>
            <a:r>
              <a:rPr lang="zh-CN" altLang="en-US" sz="2400">
                <a:solidFill>
                  <a:schemeClr val="tx1"/>
                </a:solidFill>
                <a:ea typeface="黑体" pitchFamily="49" charset="-122"/>
              </a:rPr>
              <a:t>生</a:t>
            </a:r>
          </a:p>
          <a:p>
            <a:pPr eaLnBrk="1" hangingPunct="1"/>
            <a:r>
              <a:rPr lang="zh-CN" altLang="en-US" sz="2400">
                <a:solidFill>
                  <a:schemeClr val="tx1"/>
                </a:solidFill>
                <a:ea typeface="黑体" pitchFamily="49" charset="-122"/>
              </a:rPr>
              <a:t>成</a:t>
            </a:r>
          </a:p>
          <a:p>
            <a:pPr eaLnBrk="1" hangingPunct="1"/>
            <a:endParaRPr lang="zh-CN" altLang="en-US" sz="2400">
              <a:solidFill>
                <a:schemeClr val="tx1"/>
              </a:solidFill>
              <a:ea typeface="黑体" pitchFamily="49" charset="-122"/>
            </a:endParaRPr>
          </a:p>
          <a:p>
            <a:pPr eaLnBrk="1" hangingPunct="1"/>
            <a:endParaRPr lang="zh-CN" altLang="en-US" sz="2400">
              <a:solidFill>
                <a:schemeClr val="tx1"/>
              </a:solidFill>
              <a:ea typeface="黑体" pitchFamily="49" charset="-122"/>
            </a:endParaRPr>
          </a:p>
          <a:p>
            <a:pPr eaLnBrk="1" hangingPunct="1"/>
            <a:r>
              <a:rPr lang="zh-CN" altLang="en-US" sz="2400">
                <a:solidFill>
                  <a:schemeClr val="tx1"/>
                </a:solidFill>
                <a:ea typeface="黑体" pitchFamily="49" charset="-122"/>
              </a:rPr>
              <a:t>能</a:t>
            </a:r>
          </a:p>
          <a:p>
            <a:pPr eaLnBrk="1" hangingPunct="1"/>
            <a:r>
              <a:rPr lang="zh-CN" altLang="en-US" sz="2400">
                <a:solidFill>
                  <a:schemeClr val="tx1"/>
                </a:solidFill>
                <a:ea typeface="黑体" pitchFamily="49" charset="-122"/>
              </a:rPr>
              <a:t>力</a:t>
            </a:r>
          </a:p>
          <a:p>
            <a:pPr eaLnBrk="1" hangingPunct="1"/>
            <a:r>
              <a:rPr lang="zh-CN" altLang="en-US" sz="2400">
                <a:solidFill>
                  <a:schemeClr val="tx1"/>
                </a:solidFill>
                <a:ea typeface="黑体" pitchFamily="49" charset="-122"/>
              </a:rPr>
              <a:t>提</a:t>
            </a:r>
          </a:p>
          <a:p>
            <a:pPr eaLnBrk="1" hangingPunct="1"/>
            <a:r>
              <a:rPr lang="zh-CN" altLang="en-US" sz="2400">
                <a:solidFill>
                  <a:schemeClr val="tx1"/>
                </a:solidFill>
                <a:ea typeface="黑体" pitchFamily="49" charset="-122"/>
              </a:rPr>
              <a:t>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8196" name="Picture 4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图片 3" descr="美女 思考 发愁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825625"/>
            <a:ext cx="3286125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301625" y="266700"/>
            <a:ext cx="4918075" cy="3743325"/>
            <a:chOff x="0" y="0"/>
            <a:chExt cx="7746" cy="5896"/>
          </a:xfrm>
        </p:grpSpPr>
        <p:sp>
          <p:nvSpPr>
            <p:cNvPr id="8199" name="云形标注 6"/>
            <p:cNvSpPr>
              <a:spLocks noChangeArrowheads="1"/>
            </p:cNvSpPr>
            <p:nvPr/>
          </p:nvSpPr>
          <p:spPr bwMode="auto">
            <a:xfrm>
              <a:off x="0" y="0"/>
              <a:ext cx="7746" cy="5897"/>
            </a:xfrm>
            <a:prstGeom prst="cloudCallout">
              <a:avLst>
                <a:gd name="adj1" fmla="val 70222"/>
                <a:gd name="adj2" fmla="val 37690"/>
              </a:avLst>
            </a:prstGeom>
            <a:solidFill>
              <a:schemeClr val="bg2"/>
            </a:solidFill>
            <a:ln w="9525" cmpd="sng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zh-CN" altLang="zh-CN" sz="2800" b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715" y="842"/>
              <a:ext cx="6688" cy="4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50000"/>
                </a:lnSpc>
              </a:pPr>
              <a:r>
                <a:rPr lang="zh-CN" altLang="en-US" sz="3200">
                  <a:solidFill>
                    <a:srgbClr val="FF3300"/>
                  </a:solidFill>
                  <a:latin typeface="Tahoma" pitchFamily="34" charset="0"/>
                  <a:ea typeface="黑体" pitchFamily="49" charset="-122"/>
                </a:rPr>
                <a:t>为什么要进行学科规划</a:t>
              </a:r>
            </a:p>
            <a:p>
              <a:pPr algn="l" eaLnBrk="1" hangingPunct="1">
                <a:lnSpc>
                  <a:spcPct val="150000"/>
                </a:lnSpc>
              </a:pPr>
              <a:r>
                <a:rPr lang="zh-CN" altLang="en-US" sz="3200">
                  <a:solidFill>
                    <a:srgbClr val="FF3300"/>
                  </a:solidFill>
                  <a:latin typeface="Tahoma" pitchFamily="34" charset="0"/>
                  <a:ea typeface="黑体" pitchFamily="49" charset="-122"/>
                </a:rPr>
                <a:t>什么是学科规划</a:t>
              </a:r>
            </a:p>
            <a:p>
              <a:pPr algn="l" eaLnBrk="1" hangingPunct="1">
                <a:lnSpc>
                  <a:spcPct val="150000"/>
                </a:lnSpc>
              </a:pPr>
              <a:r>
                <a:rPr lang="zh-CN" altLang="en-US" sz="3200">
                  <a:solidFill>
                    <a:srgbClr val="FF3300"/>
                  </a:solidFill>
                  <a:latin typeface="Tahoma" pitchFamily="34" charset="0"/>
                  <a:ea typeface="黑体" pitchFamily="49" charset="-122"/>
                </a:rPr>
                <a:t>怎样进行学科规划</a:t>
              </a:r>
            </a:p>
            <a:p>
              <a:pPr algn="l" eaLnBrk="1" hangingPunct="1">
                <a:lnSpc>
                  <a:spcPct val="120000"/>
                </a:lnSpc>
              </a:pPr>
              <a:endParaRPr lang="zh-CN" altLang="en-US" sz="3200">
                <a:solidFill>
                  <a:srgbClr val="FF3300"/>
                </a:solidFill>
                <a:latin typeface="Tahoma" pitchFamily="34" charset="0"/>
                <a:ea typeface="黑体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152525" y="369888"/>
            <a:ext cx="7632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06400" eaLnBrk="1" hangingPunct="1"/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楷体_GB2312" pitchFamily="1" charset="-122"/>
              </a:rPr>
              <a:t>历史三年教学总体规划</a:t>
            </a:r>
          </a:p>
          <a:p>
            <a:pPr indent="406400" algn="l" eaLnBrk="1" hangingPunct="1">
              <a:lnSpc>
                <a:spcPct val="120000"/>
              </a:lnSpc>
            </a:pP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楷体_GB2312" pitchFamily="1" charset="-122"/>
              </a:rPr>
              <a:t>1、高一</a:t>
            </a:r>
          </a:p>
          <a:p>
            <a:pPr indent="406400" algn="l" eaLnBrk="1" hangingPunct="1">
              <a:lnSpc>
                <a:spcPct val="120000"/>
              </a:lnSpc>
            </a:pPr>
            <a:r>
              <a:rPr lang="zh-CN" altLang="en-US" sz="2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楷体_GB2312" pitchFamily="1" charset="-122"/>
              </a:rPr>
              <a:t>  侧重知识体系介绍，历史线索整理，形成历史整体印象；</a:t>
            </a:r>
          </a:p>
          <a:p>
            <a:pPr indent="406400" algn="l" eaLnBrk="1" hangingPunct="1">
              <a:lnSpc>
                <a:spcPct val="120000"/>
              </a:lnSpc>
            </a:pPr>
            <a:r>
              <a:rPr lang="zh-CN" altLang="en-US" sz="2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楷体_GB2312" pitchFamily="1" charset="-122"/>
              </a:rPr>
              <a:t>  基本理论的介绍，奠定历史思维基础；</a:t>
            </a:r>
          </a:p>
          <a:p>
            <a:pPr indent="406400" algn="l" eaLnBrk="1" hangingPunct="1">
              <a:lnSpc>
                <a:spcPct val="120000"/>
              </a:lnSpc>
            </a:pPr>
            <a:r>
              <a:rPr lang="zh-CN" altLang="en-US" sz="2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楷体_GB2312" pitchFamily="1" charset="-122"/>
              </a:rPr>
              <a:t>  基本能力培养（阅读、分析、理解、归纳、比较能力）；</a:t>
            </a:r>
          </a:p>
          <a:p>
            <a:pPr indent="406400" algn="l" eaLnBrk="1" hangingPunct="1">
              <a:lnSpc>
                <a:spcPct val="120000"/>
              </a:lnSpc>
            </a:pPr>
            <a:r>
              <a:rPr lang="zh-CN" altLang="en-US" sz="2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楷体_GB2312" pitchFamily="1" charset="-122"/>
              </a:rPr>
              <a:t>  历史学习兴趣的培养。</a:t>
            </a:r>
          </a:p>
          <a:p>
            <a:pPr indent="406400" algn="l" eaLnBrk="1" hangingPunct="1">
              <a:lnSpc>
                <a:spcPct val="120000"/>
              </a:lnSpc>
            </a:pP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楷体_GB2312" pitchFamily="1" charset="-122"/>
              </a:rPr>
              <a:t>2、高二</a:t>
            </a:r>
          </a:p>
          <a:p>
            <a:pPr indent="406400" algn="l" eaLnBrk="1" hangingPunct="1">
              <a:lnSpc>
                <a:spcPct val="120000"/>
              </a:lnSpc>
            </a:pPr>
            <a:r>
              <a:rPr lang="zh-CN" altLang="en-US" sz="2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楷体_GB2312" pitchFamily="1" charset="-122"/>
              </a:rPr>
              <a:t>  侧重历史评价与历史阐述能力培养；</a:t>
            </a:r>
          </a:p>
          <a:p>
            <a:pPr indent="406400" algn="l" eaLnBrk="1" hangingPunct="1">
              <a:lnSpc>
                <a:spcPct val="120000"/>
              </a:lnSpc>
            </a:pPr>
            <a:r>
              <a:rPr lang="zh-CN" altLang="en-US" sz="2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楷体_GB2312" pitchFamily="1" charset="-122"/>
              </a:rPr>
              <a:t>  基本理论讲解运用，学会运用历史知识与历史理论；</a:t>
            </a:r>
          </a:p>
          <a:p>
            <a:pPr indent="406400" algn="l" eaLnBrk="1" hangingPunct="1">
              <a:lnSpc>
                <a:spcPct val="120000"/>
              </a:lnSpc>
            </a:pPr>
            <a:r>
              <a:rPr lang="zh-CN" altLang="en-US" sz="2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楷体_GB2312" pitchFamily="1" charset="-122"/>
              </a:rPr>
              <a:t>  培养学生评价能力与语言表达能力；</a:t>
            </a:r>
          </a:p>
          <a:p>
            <a:pPr indent="406400" algn="l" eaLnBrk="1" hangingPunct="1">
              <a:lnSpc>
                <a:spcPct val="120000"/>
              </a:lnSpc>
            </a:pPr>
            <a:r>
              <a:rPr lang="zh-CN" altLang="en-US" sz="2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楷体_GB2312" pitchFamily="1" charset="-122"/>
              </a:rPr>
              <a:t>  形成历史思维能力。</a:t>
            </a:r>
          </a:p>
          <a:p>
            <a:pPr indent="406400" algn="l" eaLnBrk="1" hangingPunct="1">
              <a:lnSpc>
                <a:spcPct val="120000"/>
              </a:lnSpc>
            </a:pP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楷体_GB2312" pitchFamily="1" charset="-122"/>
              </a:rPr>
              <a:t>3、高三</a:t>
            </a:r>
          </a:p>
          <a:p>
            <a:pPr indent="406400" algn="l" eaLnBrk="1" hangingPunct="1">
              <a:lnSpc>
                <a:spcPct val="120000"/>
              </a:lnSpc>
            </a:pPr>
            <a:r>
              <a:rPr lang="zh-CN" altLang="en-US" sz="2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楷体_GB2312" pitchFamily="1" charset="-122"/>
              </a:rPr>
              <a:t>  侧重历史知识复习，形成整体知识体系；</a:t>
            </a:r>
          </a:p>
          <a:p>
            <a:pPr indent="406400" algn="l" eaLnBrk="1" hangingPunct="1">
              <a:lnSpc>
                <a:spcPct val="120000"/>
              </a:lnSpc>
            </a:pPr>
            <a:r>
              <a:rPr lang="zh-CN" altLang="en-US" sz="2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楷体_GB2312" pitchFamily="1" charset="-122"/>
              </a:rPr>
              <a:t>  加强能力培养，形成综合性的历史思维与历史学科能力；</a:t>
            </a:r>
          </a:p>
          <a:p>
            <a:pPr indent="406400" algn="l" eaLnBrk="1" hangingPunct="1">
              <a:lnSpc>
                <a:spcPct val="120000"/>
              </a:lnSpc>
            </a:pPr>
            <a:r>
              <a:rPr lang="zh-CN" altLang="en-US" sz="2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楷体_GB2312" pitchFamily="1" charset="-122"/>
              </a:rPr>
              <a:t>  加强历史与现实结合，解决问题能力培养；</a:t>
            </a:r>
          </a:p>
          <a:p>
            <a:pPr indent="406400" algn="l" eaLnBrk="1" hangingPunct="1">
              <a:lnSpc>
                <a:spcPct val="120000"/>
              </a:lnSpc>
            </a:pPr>
            <a:r>
              <a:rPr lang="zh-CN" altLang="en-US" sz="20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楷体_GB2312" pitchFamily="1" charset="-122"/>
              </a:rPr>
              <a:t>  加强考试指导与能力培养。</a:t>
            </a:r>
            <a:endParaRPr lang="zh-CN" altLang="en-US" sz="200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4613"/>
            <a:ext cx="9372600" cy="69326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22531" name="Picture 3" descr="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971800"/>
            <a:ext cx="16176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08125" y="5540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zh-CN" altLang="zh-CN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355725" y="9350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zh-CN" altLang="zh-CN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2534" name="图片 2" descr="001059012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38188" y="1557338"/>
            <a:ext cx="4767263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云形标注 6"/>
          <p:cNvSpPr>
            <a:spLocks noChangeArrowheads="1"/>
          </p:cNvSpPr>
          <p:nvPr/>
        </p:nvSpPr>
        <p:spPr bwMode="auto">
          <a:xfrm>
            <a:off x="3492500" y="549275"/>
            <a:ext cx="4464050" cy="3071813"/>
          </a:xfrm>
          <a:prstGeom prst="cloudCallout">
            <a:avLst>
              <a:gd name="adj1" fmla="val -79694"/>
              <a:gd name="adj2" fmla="val 44162"/>
            </a:avLst>
          </a:prstGeom>
          <a:solidFill>
            <a:schemeClr val="bg2"/>
          </a:solidFill>
          <a:ln w="9525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l" eaLnBrk="1" hangingPunct="1"/>
            <a:r>
              <a:rPr lang="zh-CN" altLang="en-US" sz="6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But</a:t>
            </a:r>
            <a:r>
              <a:rPr lang="zh-CN" altLang="en-US" sz="2800" b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到底该怎么进行学科规划呢？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84325" y="546100"/>
            <a:ext cx="6983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3200" b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“三年一体化”学科规划设计</a:t>
            </a: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1189038" y="1557338"/>
            <a:ext cx="7875587" cy="4694237"/>
            <a:chOff x="0" y="0"/>
            <a:chExt cx="12660" cy="7973"/>
          </a:xfrm>
        </p:grpSpPr>
        <p:pic>
          <p:nvPicPr>
            <p:cNvPr id="23556" name="Picture 9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0" y="714"/>
              <a:ext cx="1674" cy="6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57" name="Picture 9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819"/>
              <a:ext cx="2947" cy="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3558" name="Group 6"/>
            <p:cNvGrpSpPr>
              <a:grpSpLocks/>
            </p:cNvGrpSpPr>
            <p:nvPr/>
          </p:nvGrpSpPr>
          <p:grpSpPr bwMode="auto">
            <a:xfrm>
              <a:off x="4454" y="0"/>
              <a:ext cx="8206" cy="1475"/>
              <a:chOff x="0" y="0"/>
              <a:chExt cx="4546600" cy="887576"/>
            </a:xfrm>
          </p:grpSpPr>
          <p:grpSp>
            <p:nvGrpSpPr>
              <p:cNvPr id="2355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887577" cy="887576"/>
                <a:chOff x="0" y="0"/>
                <a:chExt cx="646113" cy="646112"/>
              </a:xfrm>
            </p:grpSpPr>
            <p:grpSp>
              <p:nvGrpSpPr>
                <p:cNvPr id="23560" name="Group 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46113" cy="646112"/>
                  <a:chOff x="0" y="0"/>
                  <a:chExt cx="1701" cy="1701"/>
                </a:xfrm>
              </p:grpSpPr>
              <p:sp>
                <p:nvSpPr>
                  <p:cNvPr id="23561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01" cy="1701"/>
                  </a:xfrm>
                  <a:prstGeom prst="ellipse">
                    <a:avLst/>
                  </a:prstGeom>
                  <a:solidFill>
                    <a:srgbClr val="D8D8D8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lIns="101233" tIns="50617" rIns="101233" bIns="50617"/>
                  <a:lstStyle/>
                  <a:p>
                    <a:pPr algn="l" defTabSz="1012825" eaLnBrk="1" hangingPunct="1"/>
                    <a:endParaRPr lang="zh-CN" altLang="en-US" sz="200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3562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205" y="204"/>
                    <a:ext cx="1292" cy="1292"/>
                  </a:xfrm>
                  <a:prstGeom prst="ellipse">
                    <a:avLst/>
                  </a:prstGeom>
                  <a:solidFill>
                    <a:srgbClr val="365F91"/>
                  </a:solidFill>
                  <a:ln w="38100" cap="flat" cmpd="sng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101233" tIns="50617" rIns="101233" bIns="50617"/>
                  <a:lstStyle/>
                  <a:p>
                    <a:pPr algn="l" defTabSz="1012825" eaLnBrk="1" hangingPunct="1"/>
                    <a:endParaRPr lang="zh-CN" altLang="en-US" sz="200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p:txBody>
              </p:sp>
            </p:grpSp>
            <p:pic>
              <p:nvPicPr>
                <p:cNvPr id="23563" name="Picture 7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84150" y="163512"/>
                  <a:ext cx="285750" cy="361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23564" name="TextBox 10"/>
              <p:cNvSpPr txBox="1">
                <a:spLocks noChangeArrowheads="1"/>
              </p:cNvSpPr>
              <p:nvPr/>
            </p:nvSpPr>
            <p:spPr bwMode="auto">
              <a:xfrm>
                <a:off x="1011279" y="204594"/>
                <a:ext cx="3535321" cy="50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01233" tIns="50617" rIns="101233" bIns="50617">
                <a:spAutoFit/>
              </a:bodyPr>
              <a:lstStyle/>
              <a:p>
                <a:pPr algn="l" defTabSz="1012825" eaLnBrk="1" hangingPunct="1"/>
                <a:r>
                  <a:rPr lang="zh-CN" sz="2400" dirty="0">
                    <a:solidFill>
                      <a:schemeClr val="tx1"/>
                    </a:solidFill>
                    <a:ea typeface="楷体_GB2312" pitchFamily="1" charset="-122"/>
                    <a:sym typeface="Arial" pitchFamily="34" charset="0"/>
                  </a:rPr>
                  <a:t>确定发展性</a:t>
                </a:r>
                <a:r>
                  <a:rPr lang="zh-CN" sz="2400" dirty="0" smtClean="0">
                    <a:solidFill>
                      <a:schemeClr val="tx1"/>
                    </a:solidFill>
                    <a:ea typeface="楷体_GB2312" pitchFamily="1" charset="-122"/>
                    <a:sym typeface="Arial" pitchFamily="34" charset="0"/>
                  </a:rPr>
                  <a:t>的学</a:t>
                </a:r>
                <a:r>
                  <a:rPr lang="zh-CN" altLang="en-US" sz="2400" dirty="0" smtClean="0">
                    <a:solidFill>
                      <a:schemeClr val="tx1"/>
                    </a:solidFill>
                    <a:ea typeface="楷体_GB2312" pitchFamily="1" charset="-122"/>
                    <a:sym typeface="Arial" pitchFamily="34" charset="0"/>
                  </a:rPr>
                  <a:t>科</a:t>
                </a:r>
                <a:r>
                  <a:rPr lang="zh-CN" sz="2400" dirty="0" smtClean="0">
                    <a:solidFill>
                      <a:schemeClr val="tx1"/>
                    </a:solidFill>
                    <a:ea typeface="楷体_GB2312" pitchFamily="1" charset="-122"/>
                    <a:sym typeface="Arial" pitchFamily="34" charset="0"/>
                  </a:rPr>
                  <a:t>目标</a:t>
                </a:r>
                <a:endParaRPr lang="zh-CN" sz="2400" dirty="0">
                  <a:solidFill>
                    <a:schemeClr val="tx1"/>
                  </a:solidFill>
                  <a:ea typeface="楷体_GB2312" pitchFamily="1" charset="-122"/>
                  <a:sym typeface="Arial" pitchFamily="34" charset="0"/>
                </a:endParaRPr>
              </a:p>
            </p:txBody>
          </p:sp>
        </p:grpSp>
        <p:grpSp>
          <p:nvGrpSpPr>
            <p:cNvPr id="23565" name="Group 13"/>
            <p:cNvGrpSpPr>
              <a:grpSpLocks/>
            </p:cNvGrpSpPr>
            <p:nvPr/>
          </p:nvGrpSpPr>
          <p:grpSpPr bwMode="auto">
            <a:xfrm>
              <a:off x="4454" y="1630"/>
              <a:ext cx="8206" cy="1475"/>
              <a:chOff x="0" y="0"/>
              <a:chExt cx="4546600" cy="887576"/>
            </a:xfrm>
          </p:grpSpPr>
          <p:grpSp>
            <p:nvGrpSpPr>
              <p:cNvPr id="23566" name="Group 14"/>
              <p:cNvGrpSpPr>
                <a:grpSpLocks/>
              </p:cNvGrpSpPr>
              <p:nvPr/>
            </p:nvGrpSpPr>
            <p:grpSpPr bwMode="auto">
              <a:xfrm>
                <a:off x="0" y="0"/>
                <a:ext cx="887577" cy="887576"/>
                <a:chOff x="0" y="0"/>
                <a:chExt cx="646113" cy="646112"/>
              </a:xfrm>
            </p:grpSpPr>
            <p:grpSp>
              <p:nvGrpSpPr>
                <p:cNvPr id="23567" name="Group 1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46113" cy="646112"/>
                  <a:chOff x="0" y="0"/>
                  <a:chExt cx="1701" cy="1701"/>
                </a:xfrm>
              </p:grpSpPr>
              <p:sp>
                <p:nvSpPr>
                  <p:cNvPr id="23568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01" cy="1701"/>
                  </a:xfrm>
                  <a:prstGeom prst="ellipse">
                    <a:avLst/>
                  </a:prstGeom>
                  <a:solidFill>
                    <a:srgbClr val="D8D8D8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lIns="101233" tIns="50617" rIns="101233" bIns="50617"/>
                  <a:lstStyle/>
                  <a:p>
                    <a:pPr algn="l" defTabSz="1012825" eaLnBrk="1" hangingPunct="1"/>
                    <a:endParaRPr lang="zh-CN" altLang="en-US" sz="200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3569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205" y="204"/>
                    <a:ext cx="1292" cy="1292"/>
                  </a:xfrm>
                  <a:prstGeom prst="ellipse">
                    <a:avLst/>
                  </a:prstGeom>
                  <a:solidFill>
                    <a:srgbClr val="943634"/>
                  </a:solidFill>
                  <a:ln w="38100" cap="flat" cmpd="sng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101233" tIns="50617" rIns="101233" bIns="50617"/>
                  <a:lstStyle/>
                  <a:p>
                    <a:pPr algn="l" defTabSz="1012825" eaLnBrk="1" hangingPunct="1"/>
                    <a:endParaRPr lang="zh-CN" altLang="en-US" sz="200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p:txBody>
              </p:sp>
            </p:grpSp>
            <p:pic>
              <p:nvPicPr>
                <p:cNvPr id="23570" name="Picture 89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55575" y="163512"/>
                  <a:ext cx="346075" cy="346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23571" name="TextBox 10"/>
              <p:cNvSpPr txBox="1">
                <a:spLocks noChangeArrowheads="1"/>
              </p:cNvSpPr>
              <p:nvPr/>
            </p:nvSpPr>
            <p:spPr bwMode="auto">
              <a:xfrm>
                <a:off x="1011279" y="197072"/>
                <a:ext cx="3535321" cy="50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01233" tIns="50617" rIns="101233" bIns="50617">
                <a:spAutoFit/>
              </a:bodyPr>
              <a:lstStyle/>
              <a:p>
                <a:pPr algn="l" defTabSz="1012825" eaLnBrk="1" hangingPunct="1"/>
                <a:r>
                  <a:rPr lang="zh-CN" sz="2400">
                    <a:solidFill>
                      <a:schemeClr val="tx1"/>
                    </a:solidFill>
                    <a:ea typeface="楷体_GB2312" pitchFamily="1" charset="-122"/>
                    <a:sym typeface="Arial" pitchFamily="34" charset="0"/>
                  </a:rPr>
                  <a:t>构建校本化的课程体系</a:t>
                </a:r>
              </a:p>
            </p:txBody>
          </p:sp>
        </p:grpSp>
        <p:grpSp>
          <p:nvGrpSpPr>
            <p:cNvPr id="23572" name="Group 20"/>
            <p:cNvGrpSpPr>
              <a:grpSpLocks/>
            </p:cNvGrpSpPr>
            <p:nvPr/>
          </p:nvGrpSpPr>
          <p:grpSpPr bwMode="auto">
            <a:xfrm>
              <a:off x="4454" y="3222"/>
              <a:ext cx="8206" cy="1475"/>
              <a:chOff x="0" y="0"/>
              <a:chExt cx="4546600" cy="887576"/>
            </a:xfrm>
          </p:grpSpPr>
          <p:grpSp>
            <p:nvGrpSpPr>
              <p:cNvPr id="23573" name="Group 21"/>
              <p:cNvGrpSpPr>
                <a:grpSpLocks/>
              </p:cNvGrpSpPr>
              <p:nvPr/>
            </p:nvGrpSpPr>
            <p:grpSpPr bwMode="auto">
              <a:xfrm>
                <a:off x="0" y="0"/>
                <a:ext cx="887577" cy="887576"/>
                <a:chOff x="0" y="0"/>
                <a:chExt cx="646113" cy="646112"/>
              </a:xfrm>
            </p:grpSpPr>
            <p:grpSp>
              <p:nvGrpSpPr>
                <p:cNvPr id="23574" name="Group 2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46113" cy="646112"/>
                  <a:chOff x="0" y="0"/>
                  <a:chExt cx="1701" cy="1701"/>
                </a:xfrm>
              </p:grpSpPr>
              <p:sp>
                <p:nvSpPr>
                  <p:cNvPr id="23575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01" cy="1701"/>
                  </a:xfrm>
                  <a:prstGeom prst="ellipse">
                    <a:avLst/>
                  </a:prstGeom>
                  <a:solidFill>
                    <a:srgbClr val="D8D8D8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lIns="101233" tIns="50617" rIns="101233" bIns="50617"/>
                  <a:lstStyle/>
                  <a:p>
                    <a:pPr algn="l" defTabSz="1012825" eaLnBrk="1" hangingPunct="1"/>
                    <a:endParaRPr lang="zh-CN" altLang="en-US" sz="200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3576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205" y="204"/>
                    <a:ext cx="1292" cy="1292"/>
                  </a:xfrm>
                  <a:prstGeom prst="ellipse">
                    <a:avLst/>
                  </a:prstGeom>
                  <a:solidFill>
                    <a:srgbClr val="5F497A"/>
                  </a:solidFill>
                  <a:ln w="38100" cap="flat" cmpd="sng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101233" tIns="50617" rIns="101233" bIns="50617"/>
                  <a:lstStyle/>
                  <a:p>
                    <a:pPr algn="l" defTabSz="1012825" eaLnBrk="1" hangingPunct="1"/>
                    <a:endParaRPr lang="zh-CN" altLang="en-US" sz="200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p:txBody>
              </p:sp>
            </p:grpSp>
            <p:pic>
              <p:nvPicPr>
                <p:cNvPr id="23577" name="Picture 90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36525" y="158750"/>
                  <a:ext cx="377825" cy="338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23578" name="TextBox 10"/>
              <p:cNvSpPr txBox="1">
                <a:spLocks noChangeArrowheads="1"/>
              </p:cNvSpPr>
              <p:nvPr/>
            </p:nvSpPr>
            <p:spPr bwMode="auto">
              <a:xfrm>
                <a:off x="1011279" y="204594"/>
                <a:ext cx="3535321" cy="50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01233" tIns="50617" rIns="101233" bIns="50617">
                <a:spAutoFit/>
              </a:bodyPr>
              <a:lstStyle/>
              <a:p>
                <a:pPr algn="l" defTabSz="1012825" eaLnBrk="1" hangingPunct="1"/>
                <a:r>
                  <a:rPr lang="zh-CN" sz="2400">
                    <a:solidFill>
                      <a:schemeClr val="tx1"/>
                    </a:solidFill>
                    <a:ea typeface="楷体_GB2312" pitchFamily="1" charset="-122"/>
                    <a:sym typeface="Arial" pitchFamily="34" charset="0"/>
                  </a:rPr>
                  <a:t>打造导学式的课堂模式</a:t>
                </a:r>
              </a:p>
            </p:txBody>
          </p:sp>
        </p:grpSp>
        <p:grpSp>
          <p:nvGrpSpPr>
            <p:cNvPr id="23579" name="Group 27"/>
            <p:cNvGrpSpPr>
              <a:grpSpLocks/>
            </p:cNvGrpSpPr>
            <p:nvPr/>
          </p:nvGrpSpPr>
          <p:grpSpPr bwMode="auto">
            <a:xfrm>
              <a:off x="4454" y="4832"/>
              <a:ext cx="8206" cy="1478"/>
              <a:chOff x="0" y="0"/>
              <a:chExt cx="4546600" cy="889757"/>
            </a:xfrm>
          </p:grpSpPr>
          <p:grpSp>
            <p:nvGrpSpPr>
              <p:cNvPr id="23580" name="Group 28"/>
              <p:cNvGrpSpPr>
                <a:grpSpLocks/>
              </p:cNvGrpSpPr>
              <p:nvPr/>
            </p:nvGrpSpPr>
            <p:grpSpPr bwMode="auto">
              <a:xfrm>
                <a:off x="0" y="0"/>
                <a:ext cx="887577" cy="889757"/>
                <a:chOff x="0" y="0"/>
                <a:chExt cx="646113" cy="647700"/>
              </a:xfrm>
            </p:grpSpPr>
            <p:grpSp>
              <p:nvGrpSpPr>
                <p:cNvPr id="23581" name="Group 2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46113" cy="647700"/>
                  <a:chOff x="0" y="0"/>
                  <a:chExt cx="1701" cy="1701"/>
                </a:xfrm>
              </p:grpSpPr>
              <p:sp>
                <p:nvSpPr>
                  <p:cNvPr id="23582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01" cy="1701"/>
                  </a:xfrm>
                  <a:prstGeom prst="ellipse">
                    <a:avLst/>
                  </a:prstGeom>
                  <a:solidFill>
                    <a:srgbClr val="D8D8D8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lIns="101233" tIns="50617" rIns="101233" bIns="50617"/>
                  <a:lstStyle/>
                  <a:p>
                    <a:pPr algn="l" defTabSz="1012825" eaLnBrk="1" hangingPunct="1"/>
                    <a:endParaRPr lang="zh-CN" altLang="en-US" sz="200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3583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205" y="204"/>
                    <a:ext cx="1292" cy="1292"/>
                  </a:xfrm>
                  <a:prstGeom prst="ellipse">
                    <a:avLst/>
                  </a:prstGeom>
                  <a:solidFill>
                    <a:srgbClr val="E36C0A"/>
                  </a:solidFill>
                  <a:ln w="38100" cap="flat" cmpd="sng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101233" tIns="50617" rIns="101233" bIns="50617"/>
                  <a:lstStyle/>
                  <a:p>
                    <a:pPr algn="l" defTabSz="1012825" eaLnBrk="1" hangingPunct="1"/>
                    <a:endParaRPr lang="zh-CN" altLang="en-US" sz="200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p:txBody>
              </p:sp>
            </p:grpSp>
            <p:pic>
              <p:nvPicPr>
                <p:cNvPr id="23584" name="Picture 91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1763" y="179388"/>
                  <a:ext cx="376237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23585" name="TextBox 10"/>
              <p:cNvSpPr txBox="1">
                <a:spLocks noChangeArrowheads="1"/>
              </p:cNvSpPr>
              <p:nvPr/>
            </p:nvSpPr>
            <p:spPr bwMode="auto">
              <a:xfrm>
                <a:off x="1011279" y="198727"/>
                <a:ext cx="3535321" cy="501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01233" tIns="50617" rIns="101233" bIns="50617">
                <a:spAutoFit/>
              </a:bodyPr>
              <a:lstStyle/>
              <a:p>
                <a:pPr algn="l" defTabSz="1012825" eaLnBrk="1" hangingPunct="1"/>
                <a:r>
                  <a:rPr lang="zh-CN" sz="2400">
                    <a:solidFill>
                      <a:schemeClr val="tx1"/>
                    </a:solidFill>
                    <a:ea typeface="楷体_GB2312" pitchFamily="1" charset="-122"/>
                    <a:sym typeface="Arial" pitchFamily="34" charset="0"/>
                  </a:rPr>
                  <a:t>实施高效率的系统训练</a:t>
                </a:r>
              </a:p>
            </p:txBody>
          </p:sp>
        </p:grpSp>
        <p:grpSp>
          <p:nvGrpSpPr>
            <p:cNvPr id="23586" name="Group 34"/>
            <p:cNvGrpSpPr>
              <a:grpSpLocks/>
            </p:cNvGrpSpPr>
            <p:nvPr/>
          </p:nvGrpSpPr>
          <p:grpSpPr bwMode="auto">
            <a:xfrm>
              <a:off x="4454" y="6495"/>
              <a:ext cx="8206" cy="1478"/>
              <a:chOff x="0" y="0"/>
              <a:chExt cx="4546600" cy="889757"/>
            </a:xfrm>
          </p:grpSpPr>
          <p:grpSp>
            <p:nvGrpSpPr>
              <p:cNvPr id="23587" name="Group 35"/>
              <p:cNvGrpSpPr>
                <a:grpSpLocks/>
              </p:cNvGrpSpPr>
              <p:nvPr/>
            </p:nvGrpSpPr>
            <p:grpSpPr bwMode="auto">
              <a:xfrm>
                <a:off x="0" y="0"/>
                <a:ext cx="887577" cy="889757"/>
                <a:chOff x="0" y="0"/>
                <a:chExt cx="646113" cy="647700"/>
              </a:xfrm>
            </p:grpSpPr>
            <p:grpSp>
              <p:nvGrpSpPr>
                <p:cNvPr id="23588" name="Group 3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46113" cy="647700"/>
                  <a:chOff x="0" y="0"/>
                  <a:chExt cx="1701" cy="1701"/>
                </a:xfrm>
              </p:grpSpPr>
              <p:sp>
                <p:nvSpPr>
                  <p:cNvPr id="23589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01" cy="1701"/>
                  </a:xfrm>
                  <a:prstGeom prst="ellipse">
                    <a:avLst/>
                  </a:prstGeom>
                  <a:solidFill>
                    <a:srgbClr val="D8D8D8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lIns="101233" tIns="50617" rIns="101233" bIns="50617"/>
                  <a:lstStyle/>
                  <a:p>
                    <a:pPr algn="l" defTabSz="1012825" eaLnBrk="1" hangingPunct="1"/>
                    <a:endParaRPr lang="zh-CN" altLang="en-US" sz="200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3590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205" y="204"/>
                    <a:ext cx="1292" cy="1292"/>
                  </a:xfrm>
                  <a:prstGeom prst="ellipse">
                    <a:avLst/>
                  </a:prstGeom>
                  <a:solidFill>
                    <a:srgbClr val="76923C"/>
                  </a:solidFill>
                  <a:ln w="38100" cap="flat" cmpd="sng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101233" tIns="50617" rIns="101233" bIns="50617"/>
                  <a:lstStyle/>
                  <a:p>
                    <a:pPr algn="l" defTabSz="1012825" eaLnBrk="1" hangingPunct="1"/>
                    <a:endParaRPr lang="zh-CN" altLang="en-US" sz="200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p:txBody>
              </p:sp>
            </p:grpSp>
            <p:pic>
              <p:nvPicPr>
                <p:cNvPr id="23591" name="Picture 92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47650" y="185738"/>
                  <a:ext cx="141288" cy="2968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23592" name="TextBox 10"/>
              <p:cNvSpPr txBox="1">
                <a:spLocks noChangeArrowheads="1"/>
              </p:cNvSpPr>
              <p:nvPr/>
            </p:nvSpPr>
            <p:spPr bwMode="auto">
              <a:xfrm>
                <a:off x="1011279" y="165606"/>
                <a:ext cx="3535321" cy="501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01233" tIns="50617" rIns="101233" bIns="50617">
                <a:spAutoFit/>
              </a:bodyPr>
              <a:lstStyle/>
              <a:p>
                <a:pPr algn="l" defTabSz="1012825" eaLnBrk="1" hangingPunct="1"/>
                <a:r>
                  <a:rPr lang="zh-CN" sz="2400">
                    <a:solidFill>
                      <a:schemeClr val="tx1"/>
                    </a:solidFill>
                    <a:ea typeface="楷体_GB2312" pitchFamily="1" charset="-122"/>
                    <a:sym typeface="Arial" pitchFamily="34" charset="0"/>
                  </a:rPr>
                  <a:t>进行科学性的测试评价</a:t>
                </a:r>
              </a:p>
            </p:txBody>
          </p:sp>
        </p:grpSp>
      </p:grp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133600" y="9144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2800" dirty="0">
                <a:solidFill>
                  <a:srgbClr val="FF3300"/>
                </a:solidFill>
                <a:ea typeface="黑体" pitchFamily="49" charset="-122"/>
                <a:sym typeface="Arial" pitchFamily="34" charset="0"/>
              </a:rPr>
              <a:t>（一）确定发展性</a:t>
            </a:r>
            <a:r>
              <a:rPr lang="zh-CN" altLang="en-US" sz="2800" dirty="0" smtClean="0">
                <a:solidFill>
                  <a:srgbClr val="FF3300"/>
                </a:solidFill>
                <a:ea typeface="黑体" pitchFamily="49" charset="-122"/>
                <a:sym typeface="Arial" pitchFamily="34" charset="0"/>
              </a:rPr>
              <a:t>的学科目标</a:t>
            </a:r>
            <a:endParaRPr lang="zh-CN" altLang="en-US" sz="2800" dirty="0">
              <a:solidFill>
                <a:srgbClr val="FF3300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133600" y="1752600"/>
            <a:ext cx="508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ea typeface="楷体_GB2312" pitchFamily="1" charset="-122"/>
                <a:sym typeface="Arial" pitchFamily="34" charset="0"/>
              </a:rPr>
              <a:t>（1） 学科发展目标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ea typeface="楷体_GB2312" pitchFamily="1" charset="-122"/>
                <a:sym typeface="Arial" pitchFamily="34" charset="0"/>
              </a:rPr>
              <a:t>（2） 高考成绩水平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ea typeface="楷体_GB2312" pitchFamily="1" charset="-122"/>
                <a:sym typeface="Arial" pitchFamily="34" charset="0"/>
              </a:rPr>
              <a:t>（3） 学生培养规划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ea typeface="楷体_GB2312" pitchFamily="1" charset="-122"/>
                <a:sym typeface="Arial" pitchFamily="34" charset="0"/>
              </a:rPr>
              <a:t>（4） 教师提升规划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Group 2"/>
          <p:cNvGraphicFramePr>
            <a:graphicFrameLocks noGrp="1"/>
          </p:cNvGraphicFramePr>
          <p:nvPr>
            <p:ph/>
          </p:nvPr>
        </p:nvGraphicFramePr>
        <p:xfrm>
          <a:off x="1260475" y="333375"/>
          <a:ext cx="7631113" cy="6157534"/>
        </p:xfrm>
        <a:graphic>
          <a:graphicData uri="http://schemas.openxmlformats.org/drawingml/2006/table">
            <a:tbl>
              <a:tblPr/>
              <a:tblGrid>
                <a:gridCol w="1365250"/>
                <a:gridCol w="1489075"/>
                <a:gridCol w="3475038"/>
                <a:gridCol w="1301750"/>
              </a:tblGrid>
              <a:tr h="4587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教师三年发展规划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38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自我分析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基本情况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……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5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水平优势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……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38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存在问题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……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91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发展目标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第一年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教、学、听、思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……</a:t>
                      </a: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第二年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教、学、听、思、写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……</a:t>
                      </a: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第三年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教、学、听、思、写、研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……</a:t>
                      </a: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行动策略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自我反思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教育教学行为、撰写的教学案例、阅读教育理论文本后</a:t>
                      </a: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……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62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同伴互助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专业切磋、协调和合作、经验分享</a:t>
                      </a: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……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1017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专业引领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教育理论、课改指导书籍、省市区教研中心专家、教研员、课程中心专家、学科带头人</a:t>
                      </a: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……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Group 2"/>
          <p:cNvGraphicFramePr>
            <a:graphicFrameLocks noGrp="1"/>
          </p:cNvGraphicFramePr>
          <p:nvPr>
            <p:ph/>
          </p:nvPr>
        </p:nvGraphicFramePr>
        <p:xfrm>
          <a:off x="1152525" y="906463"/>
          <a:ext cx="7656513" cy="5151439"/>
        </p:xfrm>
        <a:graphic>
          <a:graphicData uri="http://schemas.openxmlformats.org/drawingml/2006/table">
            <a:tbl>
              <a:tblPr/>
              <a:tblGrid>
                <a:gridCol w="1195388"/>
                <a:gridCol w="1366837"/>
                <a:gridCol w="5094288"/>
              </a:tblGrid>
              <a:tr h="4111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学科三年规划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工作思路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以全面推进素质教育为宗旨，以提高教学质量为目标，以加强教师队伍建设为重点，以课堂教学为中心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873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学科情况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基本情况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……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优势与不足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……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发展规划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组本教研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目标研究、教材研究、教法研究</a:t>
                      </a: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……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教学反思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撰写论文</a:t>
                      </a: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……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课题管理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校级、省级、国家级</a:t>
                      </a: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争创名组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学生竞赛、教师竞课、高考竞优</a:t>
                      </a: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……</a:t>
                      </a: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分段目标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第一年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……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第二年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……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第三年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……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1" charset="-122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995488" y="1371600"/>
            <a:ext cx="4754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2400">
                <a:solidFill>
                  <a:schemeClr val="tx1"/>
                </a:solidFill>
              </a:rPr>
              <a:t>一切的教育教学活动，都是课程。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286000" y="533400"/>
            <a:ext cx="5080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2800">
                <a:solidFill>
                  <a:srgbClr val="FF3300"/>
                </a:solidFill>
                <a:ea typeface="黑体" pitchFamily="49" charset="-122"/>
                <a:sym typeface="Arial" pitchFamily="34" charset="0"/>
              </a:rPr>
              <a:t>（二）构建校本化的课程体系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2357438" y="2322513"/>
            <a:ext cx="5616575" cy="1225550"/>
            <a:chOff x="0" y="0"/>
            <a:chExt cx="8845" cy="1930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5330" y="907"/>
              <a:ext cx="1475" cy="228"/>
            </a:xfrm>
            <a:prstGeom prst="rect">
              <a:avLst/>
            </a:prstGeom>
            <a:solidFill>
              <a:srgbClr val="0000FF"/>
            </a:solidFill>
            <a:ln w="38100" cap="flat" cmpd="sng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1928" y="907"/>
              <a:ext cx="1475" cy="228"/>
            </a:xfrm>
            <a:prstGeom prst="rect">
              <a:avLst/>
            </a:prstGeom>
            <a:solidFill>
              <a:srgbClr val="0000FF"/>
            </a:solidFill>
            <a:ln w="38100" cap="flat" cmpd="sng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55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1928" cy="1930"/>
            </a:xfrm>
            <a:custGeom>
              <a:avLst/>
              <a:gdLst>
                <a:gd name="G0" fmla="+- 1595 0 0"/>
                <a:gd name="G1" fmla="+- 21600 0 1595"/>
                <a:gd name="G2" fmla="+- 21600 0 159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595" y="10800"/>
                  </a:moveTo>
                  <a:cubicBezTo>
                    <a:pt x="1595" y="15884"/>
                    <a:pt x="5716" y="20005"/>
                    <a:pt x="10800" y="20005"/>
                  </a:cubicBezTo>
                  <a:cubicBezTo>
                    <a:pt x="15884" y="20005"/>
                    <a:pt x="20005" y="15884"/>
                    <a:pt x="20005" y="10800"/>
                  </a:cubicBezTo>
                  <a:cubicBezTo>
                    <a:pt x="20005" y="5716"/>
                    <a:pt x="15884" y="1595"/>
                    <a:pt x="10800" y="1595"/>
                  </a:cubicBezTo>
                  <a:cubicBezTo>
                    <a:pt x="5716" y="1595"/>
                    <a:pt x="1595" y="5716"/>
                    <a:pt x="1595" y="10800"/>
                  </a:cubicBezTo>
                  <a:close/>
                </a:path>
              </a:pathLst>
            </a:custGeom>
            <a:solidFill>
              <a:srgbClr val="FFFF00"/>
            </a:solidFill>
            <a:ln w="38100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87350" indent="-387350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sz="2000">
                  <a:solidFill>
                    <a:srgbClr val="FF0000"/>
                  </a:solidFill>
                  <a:latin typeface="Palatino Linotype" pitchFamily="18" charset="0"/>
                  <a:ea typeface="黑体" pitchFamily="49" charset="-122"/>
                </a:rPr>
                <a:t>国家</a:t>
              </a:r>
              <a:r>
                <a:rPr lang="zh-CN" sz="1800">
                  <a:solidFill>
                    <a:srgbClr val="FF0000"/>
                  </a:solidFill>
                  <a:latin typeface="Palatino Linotype" pitchFamily="18" charset="0"/>
                  <a:ea typeface="楷体_GB2312" pitchFamily="1" charset="-122"/>
                </a:rPr>
                <a:t> </a:t>
              </a:r>
            </a:p>
          </p:txBody>
        </p:sp>
        <p:sp>
          <p:nvSpPr>
            <p:cNvPr id="27656" name="AutoShape 8"/>
            <p:cNvSpPr>
              <a:spLocks noChangeArrowheads="1"/>
            </p:cNvSpPr>
            <p:nvPr/>
          </p:nvSpPr>
          <p:spPr bwMode="auto">
            <a:xfrm>
              <a:off x="3403" y="0"/>
              <a:ext cx="2042" cy="1930"/>
            </a:xfrm>
            <a:custGeom>
              <a:avLst/>
              <a:gdLst>
                <a:gd name="G0" fmla="+- 1595 0 0"/>
                <a:gd name="G1" fmla="+- 21600 0 1595"/>
                <a:gd name="G2" fmla="+- 21600 0 159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595" y="10800"/>
                  </a:moveTo>
                  <a:cubicBezTo>
                    <a:pt x="1595" y="15884"/>
                    <a:pt x="5716" y="20005"/>
                    <a:pt x="10800" y="20005"/>
                  </a:cubicBezTo>
                  <a:cubicBezTo>
                    <a:pt x="15884" y="20005"/>
                    <a:pt x="20005" y="15884"/>
                    <a:pt x="20005" y="10800"/>
                  </a:cubicBezTo>
                  <a:cubicBezTo>
                    <a:pt x="20005" y="5716"/>
                    <a:pt x="15884" y="1595"/>
                    <a:pt x="10800" y="1595"/>
                  </a:cubicBezTo>
                  <a:cubicBezTo>
                    <a:pt x="5716" y="1595"/>
                    <a:pt x="1595" y="5716"/>
                    <a:pt x="1595" y="10800"/>
                  </a:cubicBezTo>
                  <a:close/>
                </a:path>
              </a:pathLst>
            </a:custGeom>
            <a:solidFill>
              <a:srgbClr val="FFFF00"/>
            </a:solidFill>
            <a:ln w="38100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87350" indent="-387350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sz="2000">
                  <a:solidFill>
                    <a:srgbClr val="FF0000"/>
                  </a:solidFill>
                  <a:latin typeface="Palatino Linotype" pitchFamily="18" charset="0"/>
                  <a:ea typeface="黑体" pitchFamily="49" charset="-122"/>
                </a:rPr>
                <a:t>地方</a:t>
              </a:r>
              <a:r>
                <a:rPr lang="zh-CN" sz="1800">
                  <a:solidFill>
                    <a:srgbClr val="FF0000"/>
                  </a:solidFill>
                  <a:latin typeface="Palatino Linotype" pitchFamily="18" charset="0"/>
                  <a:ea typeface="楷体_GB2312" pitchFamily="1" charset="-122"/>
                </a:rPr>
                <a:t> </a:t>
              </a:r>
            </a:p>
          </p:txBody>
        </p:sp>
        <p:sp>
          <p:nvSpPr>
            <p:cNvPr id="27657" name="AutoShape 9"/>
            <p:cNvSpPr>
              <a:spLocks noChangeArrowheads="1"/>
            </p:cNvSpPr>
            <p:nvPr/>
          </p:nvSpPr>
          <p:spPr bwMode="auto">
            <a:xfrm>
              <a:off x="6805" y="0"/>
              <a:ext cx="2040" cy="1930"/>
            </a:xfrm>
            <a:custGeom>
              <a:avLst/>
              <a:gdLst>
                <a:gd name="G0" fmla="+- 1595 0 0"/>
                <a:gd name="G1" fmla="+- 21600 0 1595"/>
                <a:gd name="G2" fmla="+- 21600 0 159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595" y="10800"/>
                  </a:moveTo>
                  <a:cubicBezTo>
                    <a:pt x="1595" y="15884"/>
                    <a:pt x="5716" y="20005"/>
                    <a:pt x="10800" y="20005"/>
                  </a:cubicBezTo>
                  <a:cubicBezTo>
                    <a:pt x="15884" y="20005"/>
                    <a:pt x="20005" y="15884"/>
                    <a:pt x="20005" y="10800"/>
                  </a:cubicBezTo>
                  <a:cubicBezTo>
                    <a:pt x="20005" y="5716"/>
                    <a:pt x="15884" y="1595"/>
                    <a:pt x="10800" y="1595"/>
                  </a:cubicBezTo>
                  <a:cubicBezTo>
                    <a:pt x="5716" y="1595"/>
                    <a:pt x="1595" y="5716"/>
                    <a:pt x="1595" y="10800"/>
                  </a:cubicBezTo>
                  <a:close/>
                </a:path>
              </a:pathLst>
            </a:custGeom>
            <a:solidFill>
              <a:srgbClr val="FFFF00"/>
            </a:solidFill>
            <a:ln w="38100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87350" indent="-387350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sz="2000">
                  <a:solidFill>
                    <a:srgbClr val="FF0000"/>
                  </a:solidFill>
                  <a:latin typeface="Palatino Linotype" pitchFamily="18" charset="0"/>
                  <a:ea typeface="黑体" pitchFamily="49" charset="-122"/>
                </a:rPr>
                <a:t>校本</a:t>
              </a:r>
              <a:r>
                <a:rPr lang="zh-CN" sz="1800">
                  <a:solidFill>
                    <a:srgbClr val="FF0000"/>
                  </a:solidFill>
                  <a:latin typeface="Palatino Linotype" pitchFamily="18" charset="0"/>
                  <a:ea typeface="楷体_GB2312" pitchFamily="1" charset="-122"/>
                </a:rPr>
                <a:t> </a:t>
              </a:r>
            </a:p>
          </p:txBody>
        </p:sp>
      </p:grpSp>
      <p:grpSp>
        <p:nvGrpSpPr>
          <p:cNvPr id="27658" name="Group 10"/>
          <p:cNvGrpSpPr>
            <a:grpSpLocks/>
          </p:cNvGrpSpPr>
          <p:nvPr/>
        </p:nvGrpSpPr>
        <p:grpSpPr bwMode="auto">
          <a:xfrm>
            <a:off x="2214563" y="3546475"/>
            <a:ext cx="1511300" cy="2447925"/>
            <a:chOff x="0" y="0"/>
            <a:chExt cx="907" cy="1542"/>
          </a:xfrm>
        </p:grpSpPr>
        <p:sp>
          <p:nvSpPr>
            <p:cNvPr id="27659" name="AutoShape 11"/>
            <p:cNvSpPr>
              <a:spLocks noChangeArrowheads="1"/>
            </p:cNvSpPr>
            <p:nvPr/>
          </p:nvSpPr>
          <p:spPr bwMode="auto">
            <a:xfrm>
              <a:off x="408" y="0"/>
              <a:ext cx="136" cy="589"/>
            </a:xfrm>
            <a:prstGeom prst="downArrow">
              <a:avLst>
                <a:gd name="adj1" fmla="val 50000"/>
                <a:gd name="adj2" fmla="val 108272"/>
              </a:avLst>
            </a:prstGeom>
            <a:solidFill>
              <a:srgbClr val="00FF00"/>
            </a:solidFill>
            <a:ln w="38100" cap="flat" cmpd="sng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0" y="590"/>
              <a:ext cx="907" cy="952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87350" indent="-387350" algn="l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sz="2400">
                  <a:solidFill>
                    <a:schemeClr val="accent2"/>
                  </a:solidFill>
                  <a:latin typeface="黑体" pitchFamily="49" charset="-122"/>
                  <a:ea typeface="黑体" pitchFamily="49" charset="-122"/>
                </a:rPr>
                <a:t>体现国家  </a:t>
              </a:r>
            </a:p>
            <a:p>
              <a:pPr marL="387350" indent="-387350" algn="l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sz="2400">
                  <a:solidFill>
                    <a:schemeClr val="accent2"/>
                  </a:solidFill>
                  <a:latin typeface="黑体" pitchFamily="49" charset="-122"/>
                  <a:ea typeface="黑体" pitchFamily="49" charset="-122"/>
                </a:rPr>
                <a:t>教育意志 </a:t>
              </a:r>
              <a:r>
                <a:rPr lang="zh-CN" sz="1800">
                  <a:solidFill>
                    <a:schemeClr val="accent2"/>
                  </a:solidFill>
                  <a:latin typeface="Palatino Linotype" pitchFamily="18" charset="0"/>
                  <a:ea typeface="楷体_GB2312" pitchFamily="1" charset="-122"/>
                </a:rPr>
                <a:t> </a:t>
              </a:r>
            </a:p>
          </p:txBody>
        </p:sp>
      </p:grpSp>
      <p:grpSp>
        <p:nvGrpSpPr>
          <p:cNvPr id="27661" name="Group 13"/>
          <p:cNvGrpSpPr>
            <a:grpSpLocks/>
          </p:cNvGrpSpPr>
          <p:nvPr/>
        </p:nvGrpSpPr>
        <p:grpSpPr bwMode="auto">
          <a:xfrm>
            <a:off x="4373563" y="3546475"/>
            <a:ext cx="1511300" cy="2447925"/>
            <a:chOff x="0" y="0"/>
            <a:chExt cx="907" cy="1542"/>
          </a:xfrm>
        </p:grpSpPr>
        <p:sp>
          <p:nvSpPr>
            <p:cNvPr id="27662" name="AutoShape 14"/>
            <p:cNvSpPr>
              <a:spLocks noChangeArrowheads="1"/>
            </p:cNvSpPr>
            <p:nvPr/>
          </p:nvSpPr>
          <p:spPr bwMode="auto">
            <a:xfrm>
              <a:off x="408" y="0"/>
              <a:ext cx="136" cy="589"/>
            </a:xfrm>
            <a:prstGeom prst="downArrow">
              <a:avLst>
                <a:gd name="adj1" fmla="val 50000"/>
                <a:gd name="adj2" fmla="val 108272"/>
              </a:avLst>
            </a:prstGeom>
            <a:solidFill>
              <a:srgbClr val="00FF00"/>
            </a:solidFill>
            <a:ln w="38100" cap="flat" cmpd="sng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0" y="590"/>
              <a:ext cx="907" cy="952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87350" indent="-387350" algn="l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sz="2400">
                  <a:solidFill>
                    <a:schemeClr val="accent2"/>
                  </a:solidFill>
                  <a:latin typeface="黑体" pitchFamily="49" charset="-122"/>
                  <a:ea typeface="黑体" pitchFamily="49" charset="-122"/>
                </a:rPr>
                <a:t>满足地方  </a:t>
              </a:r>
            </a:p>
            <a:p>
              <a:pPr marL="387350" indent="-387350" algn="l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sz="2400">
                  <a:solidFill>
                    <a:schemeClr val="accent2"/>
                  </a:solidFill>
                  <a:latin typeface="黑体" pitchFamily="49" charset="-122"/>
                  <a:ea typeface="黑体" pitchFamily="49" charset="-122"/>
                </a:rPr>
                <a:t>发展需要  </a:t>
              </a:r>
            </a:p>
          </p:txBody>
        </p:sp>
      </p:grpSp>
      <p:grpSp>
        <p:nvGrpSpPr>
          <p:cNvPr id="27664" name="Group 16"/>
          <p:cNvGrpSpPr>
            <a:grpSpLocks/>
          </p:cNvGrpSpPr>
          <p:nvPr/>
        </p:nvGrpSpPr>
        <p:grpSpPr bwMode="auto">
          <a:xfrm>
            <a:off x="6607175" y="3546475"/>
            <a:ext cx="1511300" cy="2447925"/>
            <a:chOff x="0" y="0"/>
            <a:chExt cx="907" cy="1542"/>
          </a:xfrm>
        </p:grpSpPr>
        <p:sp>
          <p:nvSpPr>
            <p:cNvPr id="27665" name="AutoShape 17"/>
            <p:cNvSpPr>
              <a:spLocks noChangeArrowheads="1"/>
            </p:cNvSpPr>
            <p:nvPr/>
          </p:nvSpPr>
          <p:spPr bwMode="auto">
            <a:xfrm>
              <a:off x="408" y="0"/>
              <a:ext cx="136" cy="589"/>
            </a:xfrm>
            <a:prstGeom prst="downArrow">
              <a:avLst>
                <a:gd name="adj1" fmla="val 50000"/>
                <a:gd name="adj2" fmla="val 108272"/>
              </a:avLst>
            </a:prstGeom>
            <a:solidFill>
              <a:srgbClr val="00FF00"/>
            </a:solidFill>
            <a:ln w="38100" cap="flat" cmpd="sng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6" name="Rectangle 18"/>
            <p:cNvSpPr>
              <a:spLocks noChangeArrowheads="1"/>
            </p:cNvSpPr>
            <p:nvPr/>
          </p:nvSpPr>
          <p:spPr bwMode="auto">
            <a:xfrm>
              <a:off x="0" y="590"/>
              <a:ext cx="907" cy="952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87350" indent="-387350" algn="l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sz="2400">
                  <a:solidFill>
                    <a:schemeClr val="accent2"/>
                  </a:solidFill>
                  <a:latin typeface="黑体" pitchFamily="49" charset="-122"/>
                  <a:ea typeface="黑体" pitchFamily="49" charset="-122"/>
                </a:rPr>
                <a:t>展示学校 </a:t>
              </a:r>
            </a:p>
            <a:p>
              <a:pPr marL="387350" indent="-387350" algn="l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sz="2400">
                  <a:solidFill>
                    <a:schemeClr val="accent2"/>
                  </a:solidFill>
                  <a:latin typeface="黑体" pitchFamily="49" charset="-122"/>
                  <a:ea typeface="黑体" pitchFamily="49" charset="-122"/>
                </a:rPr>
                <a:t>办学特色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流程图: 联系 45"/>
          <p:cNvSpPr/>
          <p:nvPr/>
        </p:nvSpPr>
        <p:spPr>
          <a:xfrm>
            <a:off x="1778898" y="2511849"/>
            <a:ext cx="511791" cy="241565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课程</a:t>
            </a:r>
            <a:endParaRPr lang="zh-CN" altLang="en-US" sz="2000" b="1" dirty="0"/>
          </a:p>
        </p:txBody>
      </p:sp>
      <p:sp>
        <p:nvSpPr>
          <p:cNvPr id="47" name="流程图: 可选过程 46"/>
          <p:cNvSpPr/>
          <p:nvPr/>
        </p:nvSpPr>
        <p:spPr>
          <a:xfrm>
            <a:off x="2659178" y="2511849"/>
            <a:ext cx="1269879" cy="545911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国家课程</a:t>
            </a:r>
            <a:endParaRPr lang="zh-CN" altLang="en-US" sz="2000" b="1" dirty="0"/>
          </a:p>
        </p:txBody>
      </p:sp>
      <p:sp>
        <p:nvSpPr>
          <p:cNvPr id="48" name="流程图: 可选过程 47"/>
          <p:cNvSpPr/>
          <p:nvPr/>
        </p:nvSpPr>
        <p:spPr>
          <a:xfrm>
            <a:off x="2659178" y="3446721"/>
            <a:ext cx="1269879" cy="545911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地方</a:t>
            </a:r>
            <a:r>
              <a:rPr lang="zh-CN" altLang="en-US" sz="2000" b="1" dirty="0" smtClean="0"/>
              <a:t>课程</a:t>
            </a:r>
            <a:endParaRPr lang="zh-CN" altLang="en-US" sz="2000" b="1" dirty="0"/>
          </a:p>
        </p:txBody>
      </p:sp>
      <p:sp>
        <p:nvSpPr>
          <p:cNvPr id="49" name="流程图: 可选过程 48"/>
          <p:cNvSpPr/>
          <p:nvPr/>
        </p:nvSpPr>
        <p:spPr>
          <a:xfrm>
            <a:off x="2659178" y="4381593"/>
            <a:ext cx="1269879" cy="545911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校本</a:t>
            </a:r>
            <a:r>
              <a:rPr lang="zh-CN" altLang="en-US" sz="2000" b="1" dirty="0" smtClean="0"/>
              <a:t>课程</a:t>
            </a:r>
            <a:endParaRPr lang="zh-CN" altLang="en-US" sz="2000" b="1" dirty="0"/>
          </a:p>
        </p:txBody>
      </p:sp>
      <p:sp>
        <p:nvSpPr>
          <p:cNvPr id="50" name="燕尾形 49"/>
          <p:cNvSpPr/>
          <p:nvPr/>
        </p:nvSpPr>
        <p:spPr>
          <a:xfrm>
            <a:off x="4143371" y="2511849"/>
            <a:ext cx="363474" cy="2415655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51" name="流程图: 磁盘 50"/>
          <p:cNvSpPr/>
          <p:nvPr/>
        </p:nvSpPr>
        <p:spPr>
          <a:xfrm>
            <a:off x="4857750" y="3226229"/>
            <a:ext cx="1785951" cy="766402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课程的校本化</a:t>
            </a:r>
            <a:endParaRPr lang="zh-CN" altLang="en-US" sz="2000" b="1" dirty="0"/>
          </a:p>
        </p:txBody>
      </p:sp>
      <p:sp>
        <p:nvSpPr>
          <p:cNvPr id="53" name="矩形 52"/>
          <p:cNvSpPr/>
          <p:nvPr/>
        </p:nvSpPr>
        <p:spPr>
          <a:xfrm>
            <a:off x="4665197" y="4272410"/>
            <a:ext cx="2121380" cy="218521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zh-CN" altLang="en-US" dirty="0" smtClean="0"/>
              <a:t> </a:t>
            </a:r>
            <a:r>
              <a:rPr lang="zh-CN" altLang="en-US" sz="20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将</a:t>
            </a:r>
            <a:r>
              <a:rPr lang="zh-CN" altLang="en-US" sz="20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国家课程和地方课程校本化，构建</a:t>
            </a:r>
            <a:r>
              <a:rPr lang="zh-CN" altLang="en-US" sz="2000" b="1" u="sng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分层、分类、综合和特需的课程体系</a:t>
            </a:r>
            <a:r>
              <a:rPr lang="zh-CN" altLang="en-US" sz="20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</a:t>
            </a:r>
            <a:r>
              <a:rPr lang="zh-CN" altLang="en-US" sz="20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因材施教。</a:t>
            </a:r>
          </a:p>
        </p:txBody>
      </p:sp>
      <p:sp>
        <p:nvSpPr>
          <p:cNvPr id="54" name="流程图: 可选过程 53"/>
          <p:cNvSpPr/>
          <p:nvPr/>
        </p:nvSpPr>
        <p:spPr>
          <a:xfrm>
            <a:off x="6855865" y="2511848"/>
            <a:ext cx="1064525" cy="61264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多样化</a:t>
            </a:r>
            <a:endParaRPr lang="zh-CN" altLang="en-US" sz="2000" b="1" dirty="0"/>
          </a:p>
        </p:txBody>
      </p:sp>
      <p:sp>
        <p:nvSpPr>
          <p:cNvPr id="55" name="流程图: 可选过程 54"/>
          <p:cNvSpPr/>
          <p:nvPr/>
        </p:nvSpPr>
        <p:spPr>
          <a:xfrm>
            <a:off x="6855865" y="3405777"/>
            <a:ext cx="1064525" cy="61264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个性</a:t>
            </a:r>
            <a:r>
              <a:rPr lang="zh-CN" altLang="en-US" sz="2000" b="1" dirty="0" smtClean="0"/>
              <a:t>化</a:t>
            </a:r>
            <a:endParaRPr lang="zh-CN" altLang="en-US" sz="2000" b="1" dirty="0"/>
          </a:p>
        </p:txBody>
      </p:sp>
      <p:sp>
        <p:nvSpPr>
          <p:cNvPr id="56" name="流程图: 可选过程 55"/>
          <p:cNvSpPr/>
          <p:nvPr/>
        </p:nvSpPr>
        <p:spPr>
          <a:xfrm>
            <a:off x="6855864" y="4272410"/>
            <a:ext cx="1064525" cy="61264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选择性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5349" y="751769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</a:rPr>
              <a:t>北京十一学校课程设置</a:t>
            </a:r>
            <a:endParaRPr lang="zh-CN" altLang="en-US" dirty="0">
              <a:solidFill>
                <a:srgbClr val="FF0000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3039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41421" y="1035044"/>
            <a:ext cx="6963236" cy="417915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l">
              <a:lnSpc>
                <a:spcPts val="32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数学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、物理、化学、生物等根据难易程度实行分层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设计；语文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、英语等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门学科则根据学生需求，分类设计不同模块，比如文言文阅读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、鲁迅研读、散文世界、小说天地等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>
              <a:lnSpc>
                <a:spcPts val="32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学校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共开发</a:t>
            </a:r>
            <a:r>
              <a:rPr lang="en-US" altLang="zh-CN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265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门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学科课程、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30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门综合实践课程、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75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门职业考察课程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。共</a:t>
            </a:r>
            <a:r>
              <a:rPr lang="en-US" altLang="zh-CN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400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多门课程供学生选择，所有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课程都排入每周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35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课时的正式课表，学生可自选课程和学习时段，订制自己的私人课表。学校还有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200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多个学生社团，丰富学生课余生活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。真正做到“处处是课程、人人是课程”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2869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0097319"/>
              </p:ext>
            </p:extLst>
          </p:nvPr>
        </p:nvGraphicFramePr>
        <p:xfrm>
          <a:off x="-71470" y="-7"/>
          <a:ext cx="9215471" cy="7108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7342"/>
                <a:gridCol w="3799738"/>
                <a:gridCol w="3799738"/>
                <a:gridCol w="718653"/>
              </a:tblGrid>
              <a:tr h="480802">
                <a:tc rowSpan="9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b="1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b="1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b="1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语文</a:t>
                      </a:r>
                      <a:endParaRPr lang="en-US" altLang="zh-CN" sz="2800" b="1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</a:rPr>
                        <a:t>高中语文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</a:rPr>
                        <a:t>全体学生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</a:rPr>
                        <a:t>必选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0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高中现代文阅读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在现代文阅读方面需要加强的而学生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</a:rPr>
                        <a:t>自选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0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高中文言文基础阅读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在文言文阅读方面需要加强的学生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20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0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高中记叙文写作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在记叙文写作方面需要加强的学生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20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0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高中议论文写作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在议论文写作方面需要加强的学生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0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中外名篇欣赏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</a:rPr>
                        <a:t>对高中语文学习特别感兴趣并希望进一步提升的学生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</a:rPr>
                        <a:t>自选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0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先秦散文欣赏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0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鲁迅专题研究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0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</a:rPr>
                        <a:t>中国传统文化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</a:rPr>
                        <a:t>必选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0802">
                <a:tc row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b="1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英语</a:t>
                      </a:r>
                      <a:endParaRPr lang="zh-CN" sz="28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</a:rPr>
                        <a:t>高中英语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</a:rPr>
                        <a:t>全体学生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必选</a:t>
                      </a:r>
                      <a:endParaRPr lang="zh-CN" sz="20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08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</a:rPr>
                        <a:t>科技英语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</a:rPr>
                        <a:t>科学实验班学生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</a:rPr>
                        <a:t>必选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2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</a:rPr>
                        <a:t>高中英语基础听力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</a:rPr>
                        <a:t>英语听力需要加强的学生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</a:rPr>
                        <a:t>自选</a:t>
                      </a:r>
                      <a:endParaRPr lang="zh-CN" sz="20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2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effectLst/>
                        </a:rPr>
                        <a:t>高中英语基础阅读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</a:rPr>
                        <a:t>英语阅读需要加强的学生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2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effectLst/>
                        </a:rPr>
                        <a:t>高中英语基础写作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</a:rPr>
                        <a:t>英语写作需要加强的学生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2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effectLst/>
                        </a:rPr>
                        <a:t>高中英语提高写作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 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157371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460382" y="608014"/>
            <a:ext cx="184638" cy="46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3" tIns="47881" rIns="95763" bIns="47881">
            <a:spAutoFit/>
          </a:bodyPr>
          <a:lstStyle/>
          <a:p>
            <a:pPr defTabSz="958850">
              <a:spcBef>
                <a:spcPct val="50000"/>
              </a:spcBef>
            </a:pPr>
            <a:endParaRPr lang="zh-CN" altLang="en-US" sz="24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460382" y="3110340"/>
            <a:ext cx="5059972" cy="71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763" tIns="47881" rIns="95763" bIns="47881">
            <a:spAutoFit/>
          </a:bodyPr>
          <a:lstStyle/>
          <a:p>
            <a:pPr defTabSz="958850"/>
            <a:r>
              <a:rPr lang="zh-CN" altLang="en-US" sz="4000" dirty="0" smtClean="0">
                <a:solidFill>
                  <a:srgbClr val="0000FF"/>
                </a:solidFill>
                <a:ea typeface="微软雅黑" pitchFamily="34" charset="-122"/>
              </a:rPr>
              <a:t>应对新</a:t>
            </a:r>
            <a:r>
              <a:rPr lang="zh-CN" altLang="en-US" sz="4000" dirty="0" smtClean="0">
                <a:solidFill>
                  <a:srgbClr val="0000FF"/>
                </a:solidFill>
                <a:ea typeface="微软雅黑" pitchFamily="34" charset="-122"/>
              </a:rPr>
              <a:t>一</a:t>
            </a:r>
            <a:r>
              <a:rPr lang="zh-CN" altLang="en-US" sz="4000" dirty="0" smtClean="0">
                <a:solidFill>
                  <a:srgbClr val="0000FF"/>
                </a:solidFill>
                <a:ea typeface="微软雅黑" pitchFamily="34" charset="-122"/>
              </a:rPr>
              <a:t>轮教改形势</a:t>
            </a:r>
            <a:endParaRPr lang="zh-CN" altLang="en-US" sz="4000" dirty="0">
              <a:solidFill>
                <a:srgbClr val="0000FF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781175" y="1074043"/>
            <a:ext cx="6434163" cy="71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63" tIns="47881" rIns="95763" bIns="47881">
            <a:spAutoFit/>
          </a:bodyPr>
          <a:lstStyle/>
          <a:p>
            <a:pPr defTabSz="958850" eaLnBrk="1" hangingPunct="1"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ea typeface="黑体" pitchFamily="49" charset="-122"/>
              </a:rPr>
              <a:t>为什么要进行学科规划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055890"/>
              </p:ext>
            </p:extLst>
          </p:nvPr>
        </p:nvGraphicFramePr>
        <p:xfrm>
          <a:off x="0" y="-3"/>
          <a:ext cx="9144000" cy="6858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8172"/>
                <a:gridCol w="1152060"/>
                <a:gridCol w="6121016"/>
                <a:gridCol w="1022752"/>
              </a:tblGrid>
              <a:tr h="44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  <a:latin typeface="+mn-ea"/>
                          <a:ea typeface="+mn-ea"/>
                        </a:rPr>
                        <a:t>学科</a:t>
                      </a:r>
                      <a:endParaRPr lang="zh-CN" sz="18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  <a:latin typeface="+mn-ea"/>
                          <a:ea typeface="+mn-ea"/>
                        </a:rPr>
                        <a:t>课程</a:t>
                      </a:r>
                      <a:endParaRPr lang="zh-CN" sz="18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  <a:latin typeface="+mn-ea"/>
                          <a:ea typeface="+mn-ea"/>
                        </a:rPr>
                        <a:t>适用学生</a:t>
                      </a:r>
                      <a:endParaRPr lang="zh-CN" sz="18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effectLst/>
                          <a:latin typeface="+mn-ea"/>
                          <a:ea typeface="+mn-ea"/>
                        </a:rPr>
                        <a:t>课程类型</a:t>
                      </a:r>
                      <a:endParaRPr lang="zh-CN" sz="1800" b="1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4012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  <a:latin typeface="+mn-ea"/>
                          <a:ea typeface="+mn-ea"/>
                        </a:rPr>
                        <a:t>数学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数学</a:t>
                      </a:r>
                      <a:r>
                        <a:rPr lang="en-US" sz="1600" b="0" kern="100" dirty="0">
                          <a:effectLst/>
                          <a:latin typeface="+mn-ea"/>
                          <a:ea typeface="+mn-ea"/>
                        </a:rPr>
                        <a:t>I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人文与社会方向的学生；达到文科高考的难度；注重基础落实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分层必选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89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数学</a:t>
                      </a:r>
                      <a:r>
                        <a:rPr lang="en-US" sz="1600" b="0" kern="100" dirty="0">
                          <a:effectLst/>
                          <a:latin typeface="+mn-ea"/>
                          <a:ea typeface="+mn-ea"/>
                        </a:rPr>
                        <a:t>II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高中工程与经济学方向、有一定学习能力的学生；达到理科高考难度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689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>
                          <a:effectLst/>
                          <a:latin typeface="+mn-ea"/>
                          <a:ea typeface="+mn-ea"/>
                        </a:rPr>
                        <a:t>数学</a:t>
                      </a:r>
                      <a:r>
                        <a:rPr lang="en-US" sz="1600" b="0" kern="100">
                          <a:effectLst/>
                          <a:latin typeface="+mn-ea"/>
                          <a:ea typeface="+mn-ea"/>
                        </a:rPr>
                        <a:t>III</a:t>
                      </a:r>
                      <a:endParaRPr lang="zh-CN" sz="16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高中工程与经济学方向、有一定自主学习能力的学生；在国家课程标准的基础上进行适度拓展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689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>
                          <a:effectLst/>
                          <a:latin typeface="+mn-ea"/>
                          <a:ea typeface="+mn-ea"/>
                        </a:rPr>
                        <a:t>数学</a:t>
                      </a:r>
                      <a:r>
                        <a:rPr lang="en-US" sz="1600" b="0" kern="100">
                          <a:effectLst/>
                          <a:latin typeface="+mn-ea"/>
                          <a:ea typeface="+mn-ea"/>
                        </a:rPr>
                        <a:t>IV</a:t>
                      </a:r>
                      <a:endParaRPr lang="zh-CN" sz="16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高中数理方向、自主学习习惯和能力较强的学生；对国家课程标准进行较大幅度的内容提升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689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>
                          <a:effectLst/>
                          <a:latin typeface="+mn-ea"/>
                          <a:ea typeface="+mn-ea"/>
                        </a:rPr>
                        <a:t>数学</a:t>
                      </a:r>
                      <a:r>
                        <a:rPr lang="en-US" sz="1600" b="0" kern="100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zh-CN" sz="16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高中数理方向、酷爱数学、具备了较好的数学思维的学生；对初中、高中和大学的内容进行统整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4600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effectLst/>
                          <a:latin typeface="+mn-ea"/>
                          <a:ea typeface="+mn-ea"/>
                        </a:rPr>
                        <a:t>物理</a:t>
                      </a:r>
                      <a:endParaRPr lang="zh-CN" sz="1800" b="1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>
                          <a:effectLst/>
                          <a:latin typeface="+mn-ea"/>
                          <a:ea typeface="+mn-ea"/>
                        </a:rPr>
                        <a:t>物理</a:t>
                      </a:r>
                      <a:r>
                        <a:rPr lang="en-US" sz="1600" b="0" kern="100">
                          <a:effectLst/>
                          <a:latin typeface="+mn-ea"/>
                          <a:ea typeface="+mn-ea"/>
                        </a:rPr>
                        <a:t>I</a:t>
                      </a:r>
                      <a:endParaRPr lang="zh-CN" sz="16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人文与社会方向的学生；达到高中毕业要求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分层必选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89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物理</a:t>
                      </a:r>
                      <a:r>
                        <a:rPr lang="en-US" sz="1600" b="0" kern="100" dirty="0">
                          <a:effectLst/>
                          <a:latin typeface="+mn-ea"/>
                          <a:ea typeface="+mn-ea"/>
                        </a:rPr>
                        <a:t>II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高中工程与经济学方向、有一定学习能力的学生；达到理科高考难度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689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>
                          <a:effectLst/>
                          <a:latin typeface="+mn-ea"/>
                          <a:ea typeface="+mn-ea"/>
                        </a:rPr>
                        <a:t>物理</a:t>
                      </a:r>
                      <a:r>
                        <a:rPr lang="en-US" sz="1600" b="0" kern="100">
                          <a:effectLst/>
                          <a:latin typeface="+mn-ea"/>
                          <a:ea typeface="+mn-ea"/>
                        </a:rPr>
                        <a:t>III</a:t>
                      </a:r>
                      <a:endParaRPr lang="zh-CN" sz="16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高中工程与经济学方向、有一定自主学习能力的学生；在国家课程标准的基础上进行适度拓展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689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>
                          <a:effectLst/>
                          <a:latin typeface="+mn-ea"/>
                          <a:ea typeface="+mn-ea"/>
                        </a:rPr>
                        <a:t>物理</a:t>
                      </a:r>
                      <a:r>
                        <a:rPr lang="en-US" sz="1600" b="0" kern="100">
                          <a:effectLst/>
                          <a:latin typeface="+mn-ea"/>
                          <a:ea typeface="+mn-ea"/>
                        </a:rPr>
                        <a:t>IV</a:t>
                      </a:r>
                      <a:endParaRPr lang="zh-CN" sz="16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高中数理方向、自主学习习惯和能力较强的学生；对国家课程标准进行较大幅度的内容提升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689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>
                          <a:effectLst/>
                          <a:latin typeface="+mn-ea"/>
                          <a:ea typeface="+mn-ea"/>
                        </a:rPr>
                        <a:t>物理</a:t>
                      </a:r>
                      <a:r>
                        <a:rPr lang="en-US" sz="1600" b="0" kern="100">
                          <a:effectLst/>
                          <a:latin typeface="+mn-ea"/>
                          <a:ea typeface="+mn-ea"/>
                        </a:rPr>
                        <a:t>V</a:t>
                      </a:r>
                      <a:endParaRPr lang="zh-CN" sz="16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高中数理方向、酷爱数学、具备了较好的数学思维的学生；对初中、高中和大学的内容进行统整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622" marR="4662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823779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7900225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137"/>
                <a:gridCol w="1049219"/>
                <a:gridCol w="6000792"/>
                <a:gridCol w="1285852"/>
              </a:tblGrid>
              <a:tr h="512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学科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课程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适用学生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课程类型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7171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化学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化学</a:t>
                      </a:r>
                      <a:r>
                        <a:rPr lang="en-US" sz="2000" b="1" kern="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I</a:t>
                      </a:r>
                      <a:endParaRPr lang="zh-CN" sz="2000" b="1" kern="100" dirty="0"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选择人文与社会方向的学生；达到高中毕业要求</a:t>
                      </a:r>
                      <a:endParaRPr lang="zh-CN" sz="1600" b="1" kern="100" dirty="0"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分层必选</a:t>
                      </a:r>
                      <a:endParaRPr lang="zh-CN" sz="2000" b="1" kern="100" dirty="0"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884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化学</a:t>
                      </a:r>
                      <a:r>
                        <a:rPr lang="en-US" sz="2000" b="1" kern="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II</a:t>
                      </a:r>
                      <a:endParaRPr lang="zh-CN" sz="2000" b="1" kern="100" dirty="0"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高中选择工程与经济学方向、有一定学习能力的学生；达到理科高考难度</a:t>
                      </a:r>
                      <a:endParaRPr lang="zh-CN" sz="1600" b="1" kern="100" dirty="0"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8884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化学</a:t>
                      </a:r>
                      <a:r>
                        <a:rPr lang="en-US" sz="2000" b="1" kern="10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III</a:t>
                      </a:r>
                      <a:endParaRPr lang="zh-CN" sz="2000" b="1" kern="100"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高中工程与经济学方向、有一定自主学习能力的学生；在国家课程标准的基础上进行适度拓展</a:t>
                      </a:r>
                      <a:endParaRPr lang="zh-CN" sz="1600" b="1" kern="100" dirty="0"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8884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化学</a:t>
                      </a:r>
                      <a:r>
                        <a:rPr lang="en-US" sz="2000" b="1" kern="10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IV</a:t>
                      </a:r>
                      <a:endParaRPr lang="zh-CN" sz="2000" b="1" kern="100"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高中数理方向、自主学习习惯和能力较强的学生；对国家课程标准进行较大幅度的内容提升</a:t>
                      </a:r>
                      <a:endParaRPr lang="zh-CN" sz="1600" b="1" kern="100" dirty="0"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8884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化学</a:t>
                      </a:r>
                      <a:r>
                        <a:rPr lang="en-US" sz="2000" b="1" kern="10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V</a:t>
                      </a:r>
                      <a:endParaRPr lang="zh-CN" sz="2000" b="1" kern="100"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高中数理方向、酷爱化学、具备了一定的化学思维的学生；对初中、高中和大学的内容进行统整</a:t>
                      </a:r>
                      <a:endParaRPr lang="zh-CN" sz="1600" b="1" kern="100" dirty="0"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17171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生物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生物</a:t>
                      </a:r>
                      <a:r>
                        <a:rPr lang="en-US" sz="2000" b="1" kern="10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I</a:t>
                      </a:r>
                      <a:endParaRPr lang="zh-CN" sz="2000" b="1" kern="100"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人文与社会方向的学生；达到高中毕业要求</a:t>
                      </a:r>
                      <a:endParaRPr lang="zh-CN" sz="1600" b="1" kern="100" dirty="0"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分层必选</a:t>
                      </a:r>
                      <a:endParaRPr lang="zh-CN" sz="2000" b="1" kern="100" dirty="0"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884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生物</a:t>
                      </a:r>
                      <a:r>
                        <a:rPr lang="en-US" sz="2000" b="1" kern="10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II</a:t>
                      </a:r>
                      <a:endParaRPr lang="zh-CN" sz="2000" b="1" kern="100"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高中选择工程与经济学方向、有一定学习能力的学生；达到理科高考难度</a:t>
                      </a:r>
                      <a:endParaRPr lang="zh-CN" sz="1600" b="1" kern="100" dirty="0"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8884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生物</a:t>
                      </a:r>
                      <a:r>
                        <a:rPr lang="en-US" sz="2000" b="1" kern="10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III</a:t>
                      </a:r>
                      <a:endParaRPr lang="zh-CN" sz="2000" b="1" kern="100"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高中工程与经济学方向、有一定自主学习能力的学生；在国家课程标准的基础上进行适度拓展</a:t>
                      </a:r>
                      <a:endParaRPr lang="zh-CN" sz="1600" b="1" kern="100" dirty="0"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8884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生物</a:t>
                      </a:r>
                      <a:r>
                        <a:rPr lang="en-US" sz="2000" b="1" kern="10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IV</a:t>
                      </a:r>
                      <a:endParaRPr lang="zh-CN" sz="2000" b="1" kern="100"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高中数理方向、自主学习习惯和能力较强的学生；对国家课程标准进行较大幅度的内容提升</a:t>
                      </a:r>
                      <a:endParaRPr lang="zh-CN" sz="1600" b="1" kern="100" dirty="0"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8884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生物</a:t>
                      </a:r>
                      <a:r>
                        <a:rPr lang="en-US" sz="2000" b="1" kern="10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V</a:t>
                      </a:r>
                      <a:endParaRPr lang="zh-CN" sz="2000" b="1" kern="100"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高中数理方向、酷爱生物、具备了一定的生物思维的学生；对初中、高中和大学的内容进行统整</a:t>
                      </a:r>
                      <a:endParaRPr lang="zh-CN" sz="1600" b="1" kern="100" dirty="0">
                        <a:effectLst/>
                        <a:latin typeface="华文仿宋" panose="02010600040101010101" pitchFamily="2" charset="-122"/>
                        <a:ea typeface="华文仿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297" marR="4629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565945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1182801"/>
              </p:ext>
            </p:extLst>
          </p:nvPr>
        </p:nvGraphicFramePr>
        <p:xfrm>
          <a:off x="1103265" y="1384272"/>
          <a:ext cx="7469262" cy="3941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6639"/>
                <a:gridCol w="1426238"/>
                <a:gridCol w="2928851"/>
                <a:gridCol w="1867534"/>
              </a:tblGrid>
              <a:tr h="399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学科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课程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适用学生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课程类型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450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 smtClean="0">
                          <a:effectLst/>
                        </a:rPr>
                        <a:t>政治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思想政治Ⅰ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工程﹑经济学与数理方面的学生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分类必选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957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思想政治Ⅱ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人文与社会方面的学生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991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历史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历史Ⅰ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工程﹑经济学与数理方面的</a:t>
                      </a:r>
                      <a:r>
                        <a:rPr lang="zh-CN" sz="2000" kern="100" dirty="0" smtClean="0">
                          <a:effectLst/>
                        </a:rPr>
                        <a:t>学生</a:t>
                      </a:r>
                      <a:endParaRPr lang="zh-CN" sz="2000" kern="100" dirty="0">
                        <a:effectLst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分类必选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957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历史Ⅱ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人文与社会方面的学生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991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地理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地理Ⅰ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工程﹑经济学与数理方面的</a:t>
                      </a:r>
                      <a:r>
                        <a:rPr lang="zh-CN" sz="2000" kern="100" dirty="0" smtClean="0">
                          <a:effectLst/>
                        </a:rPr>
                        <a:t>学生</a:t>
                      </a:r>
                      <a:endParaRPr lang="zh-CN" sz="2000" kern="100" dirty="0">
                        <a:effectLst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分类必选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957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地理Ⅱ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人文与社会方面的学生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389892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6324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sz="2400" b="1" dirty="0">
                <a:latin typeface="+mn-ea"/>
                <a:ea typeface="+mn-ea"/>
              </a:rPr>
              <a:t>（二）学校层面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28604"/>
            <a:ext cx="4114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浙江一些学校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课程体系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1066800" y="3352800"/>
            <a:ext cx="609600" cy="1981200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9250" indent="-349250" algn="ctr" defTabSz="93345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课</a:t>
            </a:r>
            <a:endParaRPr lang="en-US" altLang="zh-CN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9250" indent="-349250" algn="ctr" defTabSz="93345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程</a:t>
            </a:r>
            <a:endParaRPr lang="en-US" altLang="zh-CN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9250" indent="-349250" algn="ctr" defTabSz="93345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体</a:t>
            </a:r>
            <a:endParaRPr lang="en-US" altLang="zh-CN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9250" indent="-349250" algn="ctr" defTabSz="93345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系</a:t>
            </a:r>
          </a:p>
        </p:txBody>
      </p:sp>
      <p:sp>
        <p:nvSpPr>
          <p:cNvPr id="5" name="右箭头 19"/>
          <p:cNvSpPr>
            <a:spLocks noChangeArrowheads="1"/>
          </p:cNvSpPr>
          <p:nvPr/>
        </p:nvSpPr>
        <p:spPr bwMode="auto">
          <a:xfrm>
            <a:off x="3810000" y="3200400"/>
            <a:ext cx="533400" cy="228600"/>
          </a:xfrm>
          <a:prstGeom prst="rightArrow">
            <a:avLst>
              <a:gd name="adj1" fmla="val 50000"/>
              <a:gd name="adj2" fmla="val 4998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9250" indent="-349250" defTabSz="933450">
              <a:spcBef>
                <a:spcPct val="20000"/>
              </a:spcBef>
              <a:buFont typeface="Wingdings" pitchFamily="2" charset="2"/>
              <a:buNone/>
            </a:pPr>
            <a:endParaRPr lang="zh-CN" altLang="en-US">
              <a:solidFill>
                <a:schemeClr val="tx1"/>
              </a:solidFill>
              <a:ea typeface="隶书" pitchFamily="49" charset="-122"/>
            </a:endParaRPr>
          </a:p>
        </p:txBody>
      </p:sp>
      <p:sp>
        <p:nvSpPr>
          <p:cNvPr id="6" name="左大括号 27"/>
          <p:cNvSpPr>
            <a:spLocks/>
          </p:cNvSpPr>
          <p:nvPr/>
        </p:nvSpPr>
        <p:spPr bwMode="auto">
          <a:xfrm>
            <a:off x="1752600" y="3276600"/>
            <a:ext cx="457200" cy="2209800"/>
          </a:xfrm>
          <a:prstGeom prst="leftBrace">
            <a:avLst>
              <a:gd name="adj1" fmla="val 830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9250" indent="-349250" defTabSz="933450">
              <a:spcBef>
                <a:spcPct val="20000"/>
              </a:spcBef>
              <a:buFont typeface="Wingdings" pitchFamily="2" charset="2"/>
              <a:buNone/>
            </a:pPr>
            <a:endParaRPr lang="zh-CN" altLang="en-US">
              <a:solidFill>
                <a:schemeClr val="tx1"/>
              </a:solidFill>
              <a:ea typeface="隶书" pitchFamily="49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209800" y="3048000"/>
            <a:ext cx="1600200" cy="533400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9250" indent="-349250" defTabSz="93345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学科课程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2209800" y="5181600"/>
            <a:ext cx="1600200" cy="533400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9250" indent="-349250" defTabSz="93345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校本课程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4343400" y="2971800"/>
            <a:ext cx="1600200" cy="533400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9250" indent="-349250" defTabSz="93345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国家课程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4343400" y="4343400"/>
            <a:ext cx="1600200" cy="533400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9250" indent="-349250" defTabSz="93345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学术课程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4343400" y="5181600"/>
            <a:ext cx="1600200" cy="533400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9250" indent="-349250" defTabSz="93345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职业课程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4343400" y="5943600"/>
            <a:ext cx="1600200" cy="533400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9250" indent="-349250" defTabSz="93345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生活课程</a:t>
            </a:r>
          </a:p>
        </p:txBody>
      </p:sp>
      <p:grpSp>
        <p:nvGrpSpPr>
          <p:cNvPr id="13" name="组合 39"/>
          <p:cNvGrpSpPr>
            <a:grpSpLocks/>
          </p:cNvGrpSpPr>
          <p:nvPr/>
        </p:nvGrpSpPr>
        <p:grpSpPr bwMode="auto">
          <a:xfrm>
            <a:off x="3810000" y="4648200"/>
            <a:ext cx="533400" cy="1524000"/>
            <a:chOff x="4343400" y="4343400"/>
            <a:chExt cx="533400" cy="1524000"/>
          </a:xfrm>
        </p:grpSpPr>
        <p:sp>
          <p:nvSpPr>
            <p:cNvPr id="14" name="左大括号 30"/>
            <p:cNvSpPr>
              <a:spLocks/>
            </p:cNvSpPr>
            <p:nvPr/>
          </p:nvSpPr>
          <p:spPr bwMode="auto">
            <a:xfrm>
              <a:off x="4343400" y="4343400"/>
              <a:ext cx="457200" cy="1524000"/>
            </a:xfrm>
            <a:prstGeom prst="leftBrace">
              <a:avLst>
                <a:gd name="adj1" fmla="val 8318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349250" indent="-349250" defTabSz="933450">
                <a:spcBef>
                  <a:spcPct val="20000"/>
                </a:spcBef>
                <a:buFont typeface="Wingdings" pitchFamily="2" charset="2"/>
                <a:buNone/>
              </a:pPr>
              <a:endParaRPr lang="zh-CN" altLang="en-US">
                <a:solidFill>
                  <a:schemeClr val="tx1"/>
                </a:solidFill>
                <a:ea typeface="隶书" pitchFamily="49" charset="-122"/>
              </a:endParaRPr>
            </a:p>
          </p:txBody>
        </p:sp>
        <p:cxnSp>
          <p:nvCxnSpPr>
            <p:cNvPr id="15" name="直接连接符 36"/>
            <p:cNvCxnSpPr>
              <a:cxnSpLocks noChangeShapeType="1"/>
            </p:cNvCxnSpPr>
            <p:nvPr/>
          </p:nvCxnSpPr>
          <p:spPr bwMode="auto">
            <a:xfrm>
              <a:off x="4572000" y="5105400"/>
              <a:ext cx="304800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6" name="左大括号 40"/>
          <p:cNvSpPr>
            <a:spLocks/>
          </p:cNvSpPr>
          <p:nvPr/>
        </p:nvSpPr>
        <p:spPr bwMode="auto">
          <a:xfrm>
            <a:off x="5943600" y="2667000"/>
            <a:ext cx="457200" cy="1143000"/>
          </a:xfrm>
          <a:prstGeom prst="leftBrace">
            <a:avLst>
              <a:gd name="adj1" fmla="val 832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9250" indent="-349250" defTabSz="933450">
              <a:spcBef>
                <a:spcPct val="20000"/>
              </a:spcBef>
              <a:buFont typeface="Wingdings" pitchFamily="2" charset="2"/>
              <a:buNone/>
            </a:pPr>
            <a:endParaRPr lang="zh-CN" altLang="en-US">
              <a:solidFill>
                <a:schemeClr val="tx1"/>
              </a:solidFill>
              <a:ea typeface="隶书" pitchFamily="49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6400800" y="2362200"/>
            <a:ext cx="1676400" cy="533400"/>
          </a:xfrm>
          <a:prstGeom prst="rect">
            <a:avLst/>
          </a:prstGeom>
          <a:solidFill>
            <a:srgbClr val="02AE0A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9250" indent="-349250" defTabSz="93345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基础必修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A </a:t>
            </a:r>
            <a:endParaRPr lang="zh-CN" altLang="en-US" sz="2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6400800" y="3581400"/>
            <a:ext cx="1676400" cy="533400"/>
          </a:xfrm>
          <a:prstGeom prst="rect">
            <a:avLst/>
          </a:prstGeom>
          <a:solidFill>
            <a:srgbClr val="02AE0A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9250" indent="-349250" defTabSz="93345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基础选修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B </a:t>
            </a:r>
            <a:endParaRPr lang="zh-CN" altLang="en-US" sz="2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9" name="右大括号 43"/>
          <p:cNvSpPr>
            <a:spLocks/>
          </p:cNvSpPr>
          <p:nvPr/>
        </p:nvSpPr>
        <p:spPr bwMode="auto">
          <a:xfrm>
            <a:off x="5943600" y="3200400"/>
            <a:ext cx="457200" cy="1219200"/>
          </a:xfrm>
          <a:prstGeom prst="rightBrace">
            <a:avLst>
              <a:gd name="adj1" fmla="val 832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9250" indent="-349250" defTabSz="933450">
              <a:spcBef>
                <a:spcPct val="20000"/>
              </a:spcBef>
              <a:buFont typeface="Wingdings" pitchFamily="2" charset="2"/>
              <a:buNone/>
            </a:pPr>
            <a:endParaRPr lang="zh-CN" altLang="en-US">
              <a:solidFill>
                <a:schemeClr val="tx1"/>
              </a:solidFill>
              <a:ea typeface="隶书" pitchFamily="49" charset="-122"/>
            </a:endParaRPr>
          </a:p>
        </p:txBody>
      </p:sp>
      <p:sp>
        <p:nvSpPr>
          <p:cNvPr id="20" name="右大括号 44"/>
          <p:cNvSpPr>
            <a:spLocks/>
          </p:cNvSpPr>
          <p:nvPr/>
        </p:nvSpPr>
        <p:spPr bwMode="auto">
          <a:xfrm>
            <a:off x="5943600" y="4724400"/>
            <a:ext cx="457200" cy="1524000"/>
          </a:xfrm>
          <a:prstGeom prst="rightBrace">
            <a:avLst>
              <a:gd name="adj1" fmla="val 831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9250" indent="-349250" defTabSz="933450">
              <a:spcBef>
                <a:spcPct val="20000"/>
              </a:spcBef>
              <a:buFont typeface="Wingdings" pitchFamily="2" charset="2"/>
              <a:buNone/>
            </a:pPr>
            <a:endParaRPr lang="zh-CN" altLang="en-US">
              <a:solidFill>
                <a:schemeClr val="tx1"/>
              </a:solidFill>
              <a:ea typeface="隶书" pitchFamily="49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400800" y="5257800"/>
            <a:ext cx="1676400" cy="533400"/>
          </a:xfrm>
          <a:prstGeom prst="rect">
            <a:avLst/>
          </a:prstGeom>
          <a:solidFill>
            <a:srgbClr val="02AE0A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9250" indent="-349250" defTabSz="93345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拓展选修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C </a:t>
            </a:r>
            <a:endParaRPr lang="zh-CN" altLang="en-US" sz="2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2" name="矩形标注 21"/>
          <p:cNvSpPr/>
          <p:nvPr/>
        </p:nvSpPr>
        <p:spPr bwMode="auto">
          <a:xfrm>
            <a:off x="3276600" y="1143000"/>
            <a:ext cx="5257800" cy="1066800"/>
          </a:xfrm>
          <a:prstGeom prst="wedgeRectCallout">
            <a:avLst>
              <a:gd name="adj1" fmla="val 19930"/>
              <a:gd name="adj2" fmla="val 66238"/>
            </a:avLst>
          </a:prstGeom>
          <a:solidFill>
            <a:srgbClr val="FFFF00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9250" indent="-349250" defTabSz="93345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ea typeface="隶书" pitchFamily="49" charset="-122"/>
              </a:rPr>
              <a:t>A</a:t>
            </a:r>
            <a:r>
              <a:rPr lang="en-US" altLang="zh-CN" sz="2000" baseline="-25000" dirty="0">
                <a:solidFill>
                  <a:schemeClr val="tx1"/>
                </a:solidFill>
                <a:latin typeface="+mn-ea"/>
                <a:ea typeface="隶书" pitchFamily="49" charset="-122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隶书" pitchFamily="49" charset="-122"/>
              </a:rPr>
              <a:t>类课程：必修基本要求，为学考打好基础</a:t>
            </a:r>
            <a:endParaRPr lang="en-US" altLang="zh-CN" sz="2000" dirty="0">
              <a:solidFill>
                <a:schemeClr val="tx1"/>
              </a:solidFill>
              <a:latin typeface="+mn-ea"/>
              <a:ea typeface="隶书" pitchFamily="49" charset="-122"/>
            </a:endParaRPr>
          </a:p>
          <a:p>
            <a:pPr marL="349250" indent="-349250" defTabSz="93345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ea typeface="隶书" pitchFamily="49" charset="-122"/>
              </a:rPr>
              <a:t>A</a:t>
            </a:r>
            <a:r>
              <a:rPr lang="en-US" altLang="zh-CN" sz="2000" baseline="-25000" dirty="0">
                <a:solidFill>
                  <a:schemeClr val="tx1"/>
                </a:solidFill>
                <a:latin typeface="+mn-ea"/>
                <a:ea typeface="隶书" pitchFamily="49" charset="-122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隶书" pitchFamily="49" charset="-122"/>
              </a:rPr>
              <a:t>类课程：必修基本要求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ea typeface="隶书" pitchFamily="49" charset="-122"/>
              </a:rPr>
              <a:t>+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隶书" pitchFamily="49" charset="-122"/>
              </a:rPr>
              <a:t>发展要求，为选考</a:t>
            </a:r>
            <a:endParaRPr lang="en-US" altLang="zh-CN" sz="2000" dirty="0">
              <a:solidFill>
                <a:schemeClr val="tx1"/>
              </a:solidFill>
              <a:latin typeface="+mn-ea"/>
              <a:ea typeface="隶书" pitchFamily="49" charset="-122"/>
            </a:endParaRPr>
          </a:p>
          <a:p>
            <a:pPr marL="349250" indent="-349250" defTabSz="93345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ea typeface="隶书" pitchFamily="49" charset="-122"/>
              </a:rPr>
              <a:t>          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隶书" pitchFamily="49" charset="-122"/>
              </a:rPr>
              <a:t>打好基础</a:t>
            </a:r>
          </a:p>
        </p:txBody>
      </p:sp>
      <p:sp>
        <p:nvSpPr>
          <p:cNvPr id="23" name="矩形标注 22"/>
          <p:cNvSpPr/>
          <p:nvPr/>
        </p:nvSpPr>
        <p:spPr bwMode="auto">
          <a:xfrm>
            <a:off x="2819400" y="2362200"/>
            <a:ext cx="5715000" cy="1066800"/>
          </a:xfrm>
          <a:prstGeom prst="wedgeRectCallout">
            <a:avLst>
              <a:gd name="adj1" fmla="val 19930"/>
              <a:gd name="adj2" fmla="val 66238"/>
            </a:avLst>
          </a:prstGeom>
          <a:solidFill>
            <a:srgbClr val="FFFF00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9250" indent="-349250" defTabSz="93345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ea typeface="隶书" pitchFamily="49" charset="-122"/>
              </a:rPr>
              <a:t>B</a:t>
            </a:r>
            <a:r>
              <a:rPr lang="en-US" altLang="zh-CN" sz="2000" baseline="-25000" dirty="0">
                <a:solidFill>
                  <a:schemeClr val="tx1"/>
                </a:solidFill>
                <a:latin typeface="+mn-ea"/>
                <a:ea typeface="隶书" pitchFamily="49" charset="-122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隶书" pitchFamily="49" charset="-122"/>
              </a:rPr>
              <a:t>类课程：学考选修基本要求，为学考打好基础</a:t>
            </a:r>
            <a:endParaRPr lang="en-US" altLang="zh-CN" sz="2000" dirty="0">
              <a:solidFill>
                <a:schemeClr val="tx1"/>
              </a:solidFill>
              <a:latin typeface="+mn-ea"/>
              <a:ea typeface="隶书" pitchFamily="49" charset="-122"/>
            </a:endParaRPr>
          </a:p>
          <a:p>
            <a:pPr marL="349250" indent="-349250" defTabSz="93345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ea typeface="隶书" pitchFamily="49" charset="-122"/>
              </a:rPr>
              <a:t>B</a:t>
            </a:r>
            <a:r>
              <a:rPr lang="en-US" altLang="zh-CN" sz="2000" baseline="-25000" dirty="0">
                <a:solidFill>
                  <a:schemeClr val="tx1"/>
                </a:solidFill>
                <a:latin typeface="+mn-ea"/>
                <a:ea typeface="隶书" pitchFamily="49" charset="-122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隶书" pitchFamily="49" charset="-122"/>
              </a:rPr>
              <a:t>类课程：高考选修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ea typeface="隶书" pitchFamily="49" charset="-122"/>
              </a:rPr>
              <a:t>+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隶书" pitchFamily="49" charset="-122"/>
              </a:rPr>
              <a:t>限定选修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ea typeface="隶书" pitchFamily="49" charset="-122"/>
              </a:rPr>
              <a:t>+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隶书" pitchFamily="49" charset="-122"/>
              </a:rPr>
              <a:t>备考复习，为高</a:t>
            </a:r>
            <a:endParaRPr lang="en-US" altLang="zh-CN" sz="2000" dirty="0">
              <a:solidFill>
                <a:schemeClr val="tx1"/>
              </a:solidFill>
              <a:latin typeface="+mn-ea"/>
              <a:ea typeface="隶书" pitchFamily="49" charset="-122"/>
            </a:endParaRPr>
          </a:p>
          <a:p>
            <a:pPr marL="349250" indent="-349250" defTabSz="93345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ea typeface="隶书" pitchFamily="49" charset="-122"/>
              </a:rPr>
              <a:t>          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隶书" pitchFamily="49" charset="-122"/>
              </a:rPr>
              <a:t>考打好基础</a:t>
            </a:r>
          </a:p>
        </p:txBody>
      </p:sp>
      <p:sp>
        <p:nvSpPr>
          <p:cNvPr id="24" name="矩形标注 23"/>
          <p:cNvSpPr>
            <a:spLocks noChangeArrowheads="1"/>
          </p:cNvSpPr>
          <p:nvPr/>
        </p:nvSpPr>
        <p:spPr bwMode="auto">
          <a:xfrm>
            <a:off x="2819400" y="4114800"/>
            <a:ext cx="5715000" cy="914400"/>
          </a:xfrm>
          <a:prstGeom prst="wedgeRectCallout">
            <a:avLst>
              <a:gd name="adj1" fmla="val 19713"/>
              <a:gd name="adj2" fmla="val 72991"/>
            </a:avLst>
          </a:prstGeom>
          <a:solidFill>
            <a:srgbClr val="FFFF00"/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旨在体验学科专业、培养职业倾向、提高生活品</a:t>
            </a:r>
            <a:endParaRPr lang="en-US" altLang="zh-CN" sz="2000" dirty="0">
              <a:solidFill>
                <a:schemeClr val="tx1"/>
              </a:solidFill>
              <a:latin typeface="Times New Roman" pitchFamily="18" charset="0"/>
              <a:ea typeface="黑体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味，为高校自主招生、三位 一体招生打好基础。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358900" y="657225"/>
            <a:ext cx="72390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   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  <a:sym typeface="楷体_GB2312" pitchFamily="1" charset="-122"/>
              </a:rPr>
              <a:t>有思想的老师总能站在学科的宏观视野的高度，俯视教材，他们以培养学生优秀品质（不仅仅指道德品质，更指学习品质、包括习惯、个性、方法、能力、思维品质）为终极目标，以能力为纲，以知识为目，以教材为科进行教学。</a:t>
            </a:r>
            <a:endParaRPr lang="zh-CN" altLang="en-US" sz="2000">
              <a:solidFill>
                <a:schemeClr val="tx1"/>
              </a:solidFill>
              <a:latin typeface="宋体" pitchFamily="2" charset="-122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025900" y="27432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zh-CN" sz="2400">
                <a:solidFill>
                  <a:schemeClr val="tx1"/>
                </a:solidFill>
                <a:ea typeface="楷体_GB2312" pitchFamily="1" charset="-122"/>
                <a:sym typeface="Arial" pitchFamily="34" charset="0"/>
              </a:rPr>
              <a:t>教教材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4330700" y="3200400"/>
            <a:ext cx="485775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873500" y="36576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2400">
                <a:solidFill>
                  <a:schemeClr val="tx1"/>
                </a:solidFill>
                <a:ea typeface="楷体_GB2312" pitchFamily="1" charset="-122"/>
                <a:sym typeface="Arial" pitchFamily="34" charset="0"/>
              </a:rPr>
              <a:t>用教材教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4330700" y="4114800"/>
            <a:ext cx="485775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416300" y="4648200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2400">
                <a:solidFill>
                  <a:schemeClr val="tx1"/>
                </a:solidFill>
                <a:ea typeface="楷体_GB2312" pitchFamily="1" charset="-122"/>
                <a:sym typeface="Arial" pitchFamily="34" charset="0"/>
              </a:rPr>
              <a:t>用自己的教材教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ldLvl="0" autoUpdateAnimBg="0"/>
      <p:bldP spid="29699" grpId="0" bldLvl="0" autoUpdateAnimBg="0"/>
      <p:bldP spid="29700" grpId="0" animBg="1"/>
      <p:bldP spid="29701" grpId="0" bldLvl="0" autoUpdateAnimBg="0"/>
      <p:bldP spid="29702" grpId="0" animBg="1"/>
      <p:bldP spid="29703" grpId="0" bldLvl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527425" y="6858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2400">
                <a:solidFill>
                  <a:schemeClr val="tx1"/>
                </a:solidFill>
                <a:ea typeface="黑体" pitchFamily="49" charset="-122"/>
              </a:rPr>
              <a:t>如何构建校本化课程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489325" y="1600200"/>
            <a:ext cx="3019425" cy="4667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2400">
                <a:solidFill>
                  <a:schemeClr val="tx1"/>
                </a:solidFill>
                <a:ea typeface="楷体_GB2312" pitchFamily="1" charset="-122"/>
              </a:rPr>
              <a:t> </a:t>
            </a:r>
            <a:r>
              <a:rPr lang="zh-CN" altLang="en-US" sz="2400">
                <a:solidFill>
                  <a:schemeClr val="tx1"/>
                </a:solidFill>
              </a:rPr>
              <a:t>顶层设计，系统构建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4749800" y="2133600"/>
            <a:ext cx="485775" cy="609600"/>
          </a:xfrm>
          <a:prstGeom prst="down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289425" y="2819400"/>
            <a:ext cx="1411288" cy="4667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2400">
                <a:solidFill>
                  <a:schemeClr val="tx1"/>
                </a:solidFill>
              </a:rPr>
              <a:t>规划目标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4746625" y="3352800"/>
            <a:ext cx="485775" cy="609600"/>
          </a:xfrm>
          <a:prstGeom prst="down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289425" y="4029075"/>
            <a:ext cx="1411288" cy="4667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2400">
                <a:solidFill>
                  <a:schemeClr val="tx1"/>
                </a:solidFill>
              </a:rPr>
              <a:t>加工教材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4746625" y="4495800"/>
            <a:ext cx="485775" cy="609600"/>
          </a:xfrm>
          <a:prstGeom prst="down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289425" y="5181600"/>
            <a:ext cx="1411288" cy="4667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2400">
                <a:solidFill>
                  <a:schemeClr val="tx1"/>
                </a:solidFill>
                <a:sym typeface="Arial" pitchFamily="34" charset="0"/>
              </a:rPr>
              <a:t>编写学案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ldLvl="0" animBg="1" autoUpdateAnimBg="0"/>
      <p:bldP spid="30724" grpId="0" animBg="1"/>
      <p:bldP spid="30725" grpId="0" bldLvl="0" animBg="1" autoUpdateAnimBg="0"/>
      <p:bldP spid="30726" grpId="0" animBg="1"/>
      <p:bldP spid="30727" grpId="0" bldLvl="0" animBg="1" autoUpdateAnimBg="0"/>
      <p:bldP spid="30728" grpId="0" animBg="1"/>
      <p:bldP spid="30729" grpId="0" bldLvl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995738" y="427038"/>
            <a:ext cx="20129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规划目标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63775" y="1509713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7350" indent="-387350" algn="l" defTabSz="1033463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2400">
                <a:solidFill>
                  <a:srgbClr val="FF3300"/>
                </a:solidFill>
                <a:latin typeface="宋体" pitchFamily="2" charset="-122"/>
              </a:rPr>
              <a:t>1、 原则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644775" y="2205038"/>
            <a:ext cx="30956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7350" indent="-387350" algn="l" defTabSz="1033463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400">
                <a:solidFill>
                  <a:schemeClr val="tx1"/>
                </a:solidFill>
                <a:latin typeface="Palatino Linotype" pitchFamily="18" charset="0"/>
              </a:rPr>
              <a:t>以课程目标为基点</a:t>
            </a:r>
          </a:p>
          <a:p>
            <a:pPr marL="387350" indent="-387350" algn="l" defTabSz="1033463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400">
                <a:solidFill>
                  <a:schemeClr val="tx1"/>
                </a:solidFill>
                <a:latin typeface="Palatino Linotype" pitchFamily="18" charset="0"/>
              </a:rPr>
              <a:t>以高考目标为准点</a:t>
            </a:r>
          </a:p>
          <a:p>
            <a:pPr marL="387350" indent="-387350" algn="l" defTabSz="1033463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400">
                <a:solidFill>
                  <a:schemeClr val="tx1"/>
                </a:solidFill>
                <a:latin typeface="Palatino Linotype" pitchFamily="18" charset="0"/>
              </a:rPr>
              <a:t>以单元目标为重点</a:t>
            </a:r>
          </a:p>
          <a:p>
            <a:pPr marL="387350" indent="-387350" algn="l" defTabSz="1033463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400">
                <a:solidFill>
                  <a:schemeClr val="tx1"/>
                </a:solidFill>
                <a:latin typeface="Palatino Linotype" pitchFamily="18" charset="0"/>
              </a:rPr>
              <a:t>以课时目标为支点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63775" y="3978275"/>
            <a:ext cx="309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7350" indent="-387350" algn="l" defTabSz="1033463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2400">
                <a:solidFill>
                  <a:srgbClr val="FF3300"/>
                </a:solidFill>
                <a:latin typeface="宋体" pitchFamily="2" charset="-122"/>
              </a:rPr>
              <a:t>2、做法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733675" y="4632325"/>
            <a:ext cx="5256213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7350" indent="-387350" algn="l" defTabSz="1033463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zh-CN" sz="2400">
                <a:solidFill>
                  <a:schemeClr val="tx1"/>
                </a:solidFill>
                <a:latin typeface="Palatino Linotype" pitchFamily="18" charset="0"/>
              </a:rPr>
              <a:t>研究高考，确定标高</a:t>
            </a:r>
          </a:p>
          <a:p>
            <a:pPr marL="387350" indent="-387350" algn="l" defTabSz="1033463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zh-CN" sz="2400">
                <a:solidFill>
                  <a:schemeClr val="tx1"/>
                </a:solidFill>
                <a:latin typeface="Palatino Linotype" pitchFamily="18" charset="0"/>
              </a:rPr>
              <a:t>细化目标，逐层推进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8" grpId="0" autoUpdateAnimBg="0"/>
      <p:bldP spid="31749" grpId="0" autoUpdateAnimBg="0"/>
      <p:bldP spid="3175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Group 2"/>
          <p:cNvGraphicFramePr>
            <a:graphicFrameLocks noGrp="1"/>
          </p:cNvGraphicFramePr>
          <p:nvPr/>
        </p:nvGraphicFramePr>
        <p:xfrm>
          <a:off x="1384300" y="4098925"/>
          <a:ext cx="7475538" cy="1397000"/>
        </p:xfrm>
        <a:graphic>
          <a:graphicData uri="http://schemas.openxmlformats.org/drawingml/2006/table">
            <a:tbl>
              <a:tblPr/>
              <a:tblGrid>
                <a:gridCol w="1406525"/>
                <a:gridCol w="1592263"/>
                <a:gridCol w="1506537"/>
                <a:gridCol w="1504950"/>
                <a:gridCol w="1465263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楷体_GB2312" pitchFamily="1" charset="-122"/>
                          <a:sym typeface="宋体" pitchFamily="2" charset="-122"/>
                        </a:rPr>
                        <a:t>知识点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楷体_GB2312" pitchFamily="1" charset="-122"/>
                          <a:sym typeface="宋体" pitchFamily="2" charset="-122"/>
                        </a:rPr>
                        <a:t>能力要求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sym typeface="宋体" pitchFamily="2" charset="-122"/>
                        </a:rPr>
                        <a:t>  三年高考对比（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sym typeface="Times New Roman" pitchFamily="18" charset="0"/>
                        </a:rPr>
                        <a:t>1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sym typeface="Times New Roman" pitchFamily="18" charset="0"/>
                        </a:rPr>
                        <a:t>2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sym typeface="宋体" pitchFamily="2" charset="-122"/>
                        </a:rPr>
                        <a:t>年—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sym typeface="Times New Roman" pitchFamily="18" charset="0"/>
                        </a:rPr>
                        <a:t>1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sym typeface="Times New Roman" pitchFamily="18" charset="0"/>
                        </a:rPr>
                        <a:t>4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  <a:sym typeface="宋体" pitchFamily="2" charset="-122"/>
                        </a:rPr>
                        <a:t>年）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  题型        角度        难度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1460500" y="1965325"/>
            <a:ext cx="7467600" cy="1633538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zh-CN" sz="28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800">
                <a:solidFill>
                  <a:schemeClr val="tx2"/>
                </a:solidFill>
                <a:latin typeface="宋体" pitchFamily="2" charset="-122"/>
              </a:rPr>
              <a:t> </a:t>
            </a:r>
            <a:r>
              <a:rPr lang="zh-CN" sz="2400">
                <a:solidFill>
                  <a:schemeClr val="tx2"/>
                </a:solidFill>
                <a:latin typeface="宋体" pitchFamily="2" charset="-122"/>
              </a:rPr>
              <a:t>鉴赏评价  </a:t>
            </a:r>
            <a:r>
              <a:rPr lang="zh-CN" altLang="zh-CN" sz="2400">
                <a:solidFill>
                  <a:schemeClr val="tx2"/>
                </a:solidFill>
                <a:latin typeface="宋体" pitchFamily="2" charset="-122"/>
              </a:rPr>
              <a:t>D</a:t>
            </a:r>
          </a:p>
          <a:p>
            <a:pPr algn="l" eaLnBrk="1" hangingPunct="1">
              <a:lnSpc>
                <a:spcPct val="130000"/>
              </a:lnSpc>
            </a:pPr>
            <a:r>
              <a:rPr lang="zh-CN" sz="2400">
                <a:solidFill>
                  <a:srgbClr val="FF3300"/>
                </a:solidFill>
                <a:latin typeface="宋体" pitchFamily="2" charset="-122"/>
              </a:rPr>
              <a:t>鉴赏</a:t>
            </a:r>
            <a:r>
              <a:rPr lang="zh-CN" sz="2400">
                <a:solidFill>
                  <a:schemeClr val="tx1"/>
                </a:solidFill>
                <a:latin typeface="宋体" pitchFamily="2" charset="-122"/>
              </a:rPr>
              <a:t>文学作品的</a:t>
            </a:r>
            <a:r>
              <a:rPr lang="zh-CN" sz="2400">
                <a:solidFill>
                  <a:srgbClr val="FF3300"/>
                </a:solidFill>
                <a:latin typeface="宋体" pitchFamily="2" charset="-122"/>
              </a:rPr>
              <a:t>形象、语言和表达技巧</a:t>
            </a:r>
          </a:p>
          <a:p>
            <a:pPr algn="l" eaLnBrk="1" hangingPunct="1">
              <a:lnSpc>
                <a:spcPct val="130000"/>
              </a:lnSpc>
            </a:pPr>
            <a:r>
              <a:rPr lang="zh-CN" sz="2400">
                <a:solidFill>
                  <a:srgbClr val="FF3300"/>
                </a:solidFill>
                <a:latin typeface="宋体" pitchFamily="2" charset="-122"/>
              </a:rPr>
              <a:t>评价</a:t>
            </a:r>
            <a:r>
              <a:rPr lang="zh-CN" sz="2400">
                <a:solidFill>
                  <a:schemeClr val="tx1"/>
                </a:solidFill>
                <a:latin typeface="宋体" pitchFamily="2" charset="-122"/>
              </a:rPr>
              <a:t>文章的</a:t>
            </a:r>
            <a:r>
              <a:rPr lang="zh-CN" sz="2400">
                <a:solidFill>
                  <a:srgbClr val="FF3300"/>
                </a:solidFill>
                <a:latin typeface="宋体" pitchFamily="2" charset="-122"/>
              </a:rPr>
              <a:t>思想内容和作者的观点态度</a:t>
            </a: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1384300" y="765175"/>
            <a:ext cx="7696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2800">
                <a:solidFill>
                  <a:schemeClr val="tx1"/>
                </a:solidFill>
                <a:sym typeface="Arial" pitchFamily="34" charset="0"/>
              </a:rPr>
              <a:t>（1）确定知识点的教学标高</a:t>
            </a:r>
          </a:p>
          <a:p>
            <a:pPr algn="l" eaLnBrk="1" hangingPunct="1"/>
            <a:r>
              <a:rPr lang="zh-CN" altLang="en-US" sz="2000">
                <a:solidFill>
                  <a:schemeClr val="tx1"/>
                </a:solidFill>
                <a:sym typeface="Arial" pitchFamily="34" charset="0"/>
              </a:rPr>
              <a:t>                 </a:t>
            </a:r>
          </a:p>
          <a:p>
            <a:pPr algn="l" eaLnBrk="1" hangingPunct="1"/>
            <a:r>
              <a:rPr lang="zh-CN" altLang="en-US" sz="2000">
                <a:solidFill>
                  <a:schemeClr val="tx1"/>
                </a:solidFill>
                <a:sym typeface="Arial" pitchFamily="34" charset="0"/>
              </a:rPr>
              <a:t>          确定知识点与能力对应性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1149350" y="136525"/>
            <a:ext cx="31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zh-CN" altLang="zh-CN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0" grpId="0" bldLvl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214414" y="1071546"/>
            <a:ext cx="765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（2）总体目标分解到相关单元（三年一体、前后关照）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442123" y="2690567"/>
            <a:ext cx="7383087" cy="2686050"/>
            <a:chOff x="0" y="0"/>
            <a:chExt cx="5329" cy="1786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2540" y="771"/>
              <a:ext cx="289" cy="299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946" y="771"/>
              <a:ext cx="287" cy="299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0" y="0"/>
              <a:ext cx="5329" cy="1786"/>
              <a:chOff x="0" y="0"/>
              <a:chExt cx="5329" cy="1786"/>
            </a:xfrm>
          </p:grpSpPr>
          <p:sp>
            <p:nvSpPr>
              <p:cNvPr id="10" name="AutoShape 19"/>
              <p:cNvSpPr>
                <a:spLocks noChangeArrowheads="1"/>
              </p:cNvSpPr>
              <p:nvPr/>
            </p:nvSpPr>
            <p:spPr bwMode="auto">
              <a:xfrm>
                <a:off x="1440" y="136"/>
                <a:ext cx="986" cy="1650"/>
              </a:xfrm>
              <a:prstGeom prst="roundRect">
                <a:avLst>
                  <a:gd name="adj" fmla="val 16667"/>
                </a:avLst>
              </a:prstGeom>
              <a:solidFill>
                <a:srgbClr val="3CA1E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" name="AutoShape 20"/>
              <p:cNvSpPr>
                <a:spLocks noChangeArrowheads="1"/>
              </p:cNvSpPr>
              <p:nvPr/>
            </p:nvSpPr>
            <p:spPr bwMode="auto">
              <a:xfrm>
                <a:off x="2891" y="136"/>
                <a:ext cx="986" cy="1650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AutoShape 21"/>
              <p:cNvSpPr>
                <a:spLocks noChangeArrowheads="1"/>
              </p:cNvSpPr>
              <p:nvPr/>
            </p:nvSpPr>
            <p:spPr bwMode="auto">
              <a:xfrm>
                <a:off x="4343" y="119"/>
                <a:ext cx="986" cy="1650"/>
              </a:xfrm>
              <a:prstGeom prst="roundRect">
                <a:avLst>
                  <a:gd name="adj" fmla="val 16667"/>
                </a:avLst>
              </a:prstGeom>
              <a:solidFill>
                <a:srgbClr val="E9E06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3" name="Group 11"/>
              <p:cNvGrpSpPr>
                <a:grpSpLocks/>
              </p:cNvGrpSpPr>
              <p:nvPr/>
            </p:nvGrpSpPr>
            <p:grpSpPr bwMode="auto">
              <a:xfrm>
                <a:off x="1712" y="0"/>
                <a:ext cx="405" cy="395"/>
                <a:chOff x="0" y="0"/>
                <a:chExt cx="668" cy="652"/>
              </a:xfrm>
            </p:grpSpPr>
            <p:sp>
              <p:nvSpPr>
                <p:cNvPr id="41" name="Oval 2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68" cy="57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Oval 24"/>
                <p:cNvSpPr>
                  <a:spLocks noChangeArrowheads="1"/>
                </p:cNvSpPr>
                <p:nvPr/>
              </p:nvSpPr>
              <p:spPr bwMode="auto">
                <a:xfrm>
                  <a:off x="7" y="5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Oval 25"/>
                <p:cNvSpPr>
                  <a:spLocks noChangeArrowheads="1"/>
                </p:cNvSpPr>
                <p:nvPr/>
              </p:nvSpPr>
              <p:spPr bwMode="auto">
                <a:xfrm>
                  <a:off x="15" y="9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" name="Oval 26"/>
                <p:cNvSpPr>
                  <a:spLocks noChangeArrowheads="1"/>
                </p:cNvSpPr>
                <p:nvPr/>
              </p:nvSpPr>
              <p:spPr bwMode="auto">
                <a:xfrm>
                  <a:off x="22" y="15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Oval 27"/>
                <p:cNvSpPr>
                  <a:spLocks noChangeArrowheads="1"/>
                </p:cNvSpPr>
                <p:nvPr/>
              </p:nvSpPr>
              <p:spPr bwMode="auto">
                <a:xfrm>
                  <a:off x="57" y="31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4" name="Text Box 28"/>
              <p:cNvSpPr txBox="1">
                <a:spLocks noChangeArrowheads="1"/>
              </p:cNvSpPr>
              <p:nvPr/>
            </p:nvSpPr>
            <p:spPr bwMode="auto">
              <a:xfrm>
                <a:off x="1802" y="45"/>
                <a:ext cx="247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200" dirty="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endParaRPr lang="en-US" sz="1600" dirty="0">
                  <a:latin typeface="Arial" pitchFamily="34" charset="0"/>
                </a:endParaRPr>
              </a:p>
            </p:txBody>
          </p:sp>
          <p:grpSp>
            <p:nvGrpSpPr>
              <p:cNvPr id="15" name="Group 18"/>
              <p:cNvGrpSpPr>
                <a:grpSpLocks/>
              </p:cNvGrpSpPr>
              <p:nvPr/>
            </p:nvGrpSpPr>
            <p:grpSpPr bwMode="auto">
              <a:xfrm>
                <a:off x="3163" y="0"/>
                <a:ext cx="405" cy="395"/>
                <a:chOff x="0" y="0"/>
                <a:chExt cx="668" cy="652"/>
              </a:xfrm>
            </p:grpSpPr>
            <p:sp>
              <p:nvSpPr>
                <p:cNvPr id="36" name="Oval 3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68" cy="57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" name="Oval 31"/>
                <p:cNvSpPr>
                  <a:spLocks noChangeArrowheads="1"/>
                </p:cNvSpPr>
                <p:nvPr/>
              </p:nvSpPr>
              <p:spPr bwMode="auto">
                <a:xfrm>
                  <a:off x="7" y="5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8" name="Oval 32"/>
                <p:cNvSpPr>
                  <a:spLocks noChangeArrowheads="1"/>
                </p:cNvSpPr>
                <p:nvPr/>
              </p:nvSpPr>
              <p:spPr bwMode="auto">
                <a:xfrm>
                  <a:off x="15" y="9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9" name="Oval 33"/>
                <p:cNvSpPr>
                  <a:spLocks noChangeArrowheads="1"/>
                </p:cNvSpPr>
                <p:nvPr/>
              </p:nvSpPr>
              <p:spPr bwMode="auto">
                <a:xfrm>
                  <a:off x="22" y="15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" name="Oval 34"/>
                <p:cNvSpPr>
                  <a:spLocks noChangeArrowheads="1"/>
                </p:cNvSpPr>
                <p:nvPr/>
              </p:nvSpPr>
              <p:spPr bwMode="auto">
                <a:xfrm>
                  <a:off x="57" y="31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6" name="Text Box 35"/>
              <p:cNvSpPr txBox="1">
                <a:spLocks noChangeArrowheads="1"/>
              </p:cNvSpPr>
              <p:nvPr/>
            </p:nvSpPr>
            <p:spPr bwMode="auto">
              <a:xfrm>
                <a:off x="3254" y="45"/>
                <a:ext cx="247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200" dirty="0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  <a:endParaRPr lang="en-US" sz="1600" dirty="0">
                  <a:latin typeface="Arial" pitchFamily="34" charset="0"/>
                </a:endParaRPr>
              </a:p>
            </p:txBody>
          </p:sp>
          <p:grpSp>
            <p:nvGrpSpPr>
              <p:cNvPr id="17" name="Group 25"/>
              <p:cNvGrpSpPr>
                <a:grpSpLocks/>
              </p:cNvGrpSpPr>
              <p:nvPr/>
            </p:nvGrpSpPr>
            <p:grpSpPr bwMode="auto">
              <a:xfrm>
                <a:off x="4615" y="32"/>
                <a:ext cx="405" cy="395"/>
                <a:chOff x="0" y="0"/>
                <a:chExt cx="668" cy="652"/>
              </a:xfrm>
            </p:grpSpPr>
            <p:sp>
              <p:nvSpPr>
                <p:cNvPr id="31" name="Oval 3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68" cy="57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" name="Oval 38"/>
                <p:cNvSpPr>
                  <a:spLocks noChangeArrowheads="1"/>
                </p:cNvSpPr>
                <p:nvPr/>
              </p:nvSpPr>
              <p:spPr bwMode="auto">
                <a:xfrm>
                  <a:off x="7" y="5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" name="Oval 39"/>
                <p:cNvSpPr>
                  <a:spLocks noChangeArrowheads="1"/>
                </p:cNvSpPr>
                <p:nvPr/>
              </p:nvSpPr>
              <p:spPr bwMode="auto">
                <a:xfrm>
                  <a:off x="15" y="9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4" name="Oval 40"/>
                <p:cNvSpPr>
                  <a:spLocks noChangeArrowheads="1"/>
                </p:cNvSpPr>
                <p:nvPr/>
              </p:nvSpPr>
              <p:spPr bwMode="auto">
                <a:xfrm>
                  <a:off x="22" y="15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" name="Oval 41"/>
                <p:cNvSpPr>
                  <a:spLocks noChangeArrowheads="1"/>
                </p:cNvSpPr>
                <p:nvPr/>
              </p:nvSpPr>
              <p:spPr bwMode="auto">
                <a:xfrm>
                  <a:off x="57" y="31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8" name="Text Box 42"/>
              <p:cNvSpPr txBox="1">
                <a:spLocks noChangeArrowheads="1"/>
              </p:cNvSpPr>
              <p:nvPr/>
            </p:nvSpPr>
            <p:spPr bwMode="auto">
              <a:xfrm>
                <a:off x="4706" y="78"/>
                <a:ext cx="247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200" dirty="0">
                    <a:solidFill>
                      <a:srgbClr val="000000"/>
                    </a:solidFill>
                    <a:latin typeface="Arial" pitchFamily="34" charset="0"/>
                  </a:rPr>
                  <a:t>4</a:t>
                </a:r>
                <a:endParaRPr lang="en-US" sz="1600" dirty="0">
                  <a:latin typeface="Arial" pitchFamily="34" charset="0"/>
                </a:endParaRPr>
              </a:p>
            </p:txBody>
          </p:sp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4524" y="542"/>
                <a:ext cx="635" cy="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01233" tIns="50617" rIns="101233" bIns="50617">
                <a:spAutoFit/>
              </a:bodyPr>
              <a:lstStyle/>
              <a:p>
                <a:r>
                  <a:rPr lang="zh-CN" altLang="en-US" sz="2200" dirty="0">
                    <a:solidFill>
                      <a:schemeClr val="tx1"/>
                    </a:solidFill>
                    <a:latin typeface="Arial" pitchFamily="34" charset="0"/>
                  </a:rPr>
                  <a:t>课时达成单元目标</a:t>
                </a:r>
              </a:p>
            </p:txBody>
          </p:sp>
          <p:sp>
            <p:nvSpPr>
              <p:cNvPr id="20" name="Text Box 4"/>
              <p:cNvSpPr txBox="1">
                <a:spLocks noChangeArrowheads="1"/>
              </p:cNvSpPr>
              <p:nvPr/>
            </p:nvSpPr>
            <p:spPr bwMode="auto">
              <a:xfrm>
                <a:off x="1622" y="513"/>
                <a:ext cx="635" cy="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01233" tIns="50617" rIns="101233" bIns="50617">
                <a:spAutoFit/>
              </a:bodyPr>
              <a:lstStyle/>
              <a:p>
                <a:r>
                  <a:rPr lang="zh-CN" altLang="en-US" sz="2200" dirty="0">
                    <a:solidFill>
                      <a:schemeClr val="tx1"/>
                    </a:solidFill>
                    <a:latin typeface="Arial" pitchFamily="34" charset="0"/>
                  </a:rPr>
                  <a:t>确立单元教学目标</a:t>
                </a:r>
              </a:p>
            </p:txBody>
          </p:sp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3072" y="513"/>
                <a:ext cx="589" cy="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01233" tIns="50617" rIns="101233" bIns="50617">
                <a:spAutoFit/>
              </a:bodyPr>
              <a:lstStyle/>
              <a:p>
                <a:r>
                  <a:rPr lang="zh-CN" altLang="en-US" sz="2200" dirty="0">
                    <a:solidFill>
                      <a:schemeClr val="tx1"/>
                    </a:solidFill>
                    <a:latin typeface="Arial" pitchFamily="34" charset="0"/>
                  </a:rPr>
                  <a:t>分解单元教学目标</a:t>
                </a:r>
              </a:p>
            </p:txBody>
          </p:sp>
          <p:sp>
            <p:nvSpPr>
              <p:cNvPr id="22" name="AutoShape 47"/>
              <p:cNvSpPr>
                <a:spLocks noChangeArrowheads="1"/>
              </p:cNvSpPr>
              <p:nvPr/>
            </p:nvSpPr>
            <p:spPr bwMode="auto">
              <a:xfrm>
                <a:off x="0" y="136"/>
                <a:ext cx="986" cy="1650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" name="Text Box 4"/>
              <p:cNvSpPr txBox="1">
                <a:spLocks noChangeArrowheads="1"/>
              </p:cNvSpPr>
              <p:nvPr/>
            </p:nvSpPr>
            <p:spPr bwMode="auto">
              <a:xfrm>
                <a:off x="170" y="513"/>
                <a:ext cx="635" cy="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01233" tIns="50617" rIns="101233" bIns="50617">
                <a:spAutoFit/>
              </a:bodyPr>
              <a:lstStyle/>
              <a:p>
                <a:r>
                  <a:rPr lang="zh-CN" altLang="en-US" sz="2200" dirty="0">
                    <a:solidFill>
                      <a:schemeClr val="tx1"/>
                    </a:solidFill>
                    <a:latin typeface="Arial" pitchFamily="34" charset="0"/>
                  </a:rPr>
                  <a:t>明确学科高考目标</a:t>
                </a:r>
              </a:p>
            </p:txBody>
          </p:sp>
          <p:grpSp>
            <p:nvGrpSpPr>
              <p:cNvPr id="24" name="Group 37"/>
              <p:cNvGrpSpPr>
                <a:grpSpLocks/>
              </p:cNvGrpSpPr>
              <p:nvPr/>
            </p:nvGrpSpPr>
            <p:grpSpPr bwMode="auto">
              <a:xfrm>
                <a:off x="261" y="3"/>
                <a:ext cx="405" cy="395"/>
                <a:chOff x="0" y="0"/>
                <a:chExt cx="668" cy="652"/>
              </a:xfrm>
            </p:grpSpPr>
            <p:sp>
              <p:nvSpPr>
                <p:cNvPr id="26" name="Oval 5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68" cy="570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" name="Oval 52"/>
                <p:cNvSpPr>
                  <a:spLocks noChangeArrowheads="1"/>
                </p:cNvSpPr>
                <p:nvPr/>
              </p:nvSpPr>
              <p:spPr bwMode="auto">
                <a:xfrm>
                  <a:off x="7" y="5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Oval 53"/>
                <p:cNvSpPr>
                  <a:spLocks noChangeArrowheads="1"/>
                </p:cNvSpPr>
                <p:nvPr/>
              </p:nvSpPr>
              <p:spPr bwMode="auto">
                <a:xfrm>
                  <a:off x="15" y="9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54"/>
                <p:cNvSpPr>
                  <a:spLocks noChangeArrowheads="1"/>
                </p:cNvSpPr>
                <p:nvPr/>
              </p:nvSpPr>
              <p:spPr bwMode="auto">
                <a:xfrm>
                  <a:off x="22" y="15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0" name="Oval 55"/>
                <p:cNvSpPr>
                  <a:spLocks noChangeArrowheads="1"/>
                </p:cNvSpPr>
                <p:nvPr/>
              </p:nvSpPr>
              <p:spPr bwMode="auto">
                <a:xfrm>
                  <a:off x="57" y="31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5" name="Text Box 49"/>
              <p:cNvSpPr txBox="1">
                <a:spLocks noChangeArrowheads="1"/>
              </p:cNvSpPr>
              <p:nvPr/>
            </p:nvSpPr>
            <p:spPr bwMode="auto">
              <a:xfrm>
                <a:off x="351" y="48"/>
                <a:ext cx="247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200" dirty="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  <a:endParaRPr lang="en-US" sz="1600" dirty="0">
                  <a:latin typeface="Arial" pitchFamily="34" charset="0"/>
                </a:endParaRPr>
              </a:p>
            </p:txBody>
          </p:sp>
        </p:grp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43" y="771"/>
              <a:ext cx="289" cy="299"/>
            </a:xfrm>
            <a:prstGeom prst="chevron">
              <a:avLst>
                <a:gd name="adj" fmla="val 52514"/>
              </a:avLst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ldLvl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Group 2"/>
          <p:cNvGraphicFramePr>
            <a:graphicFrameLocks noGrp="1"/>
          </p:cNvGraphicFramePr>
          <p:nvPr>
            <p:ph/>
          </p:nvPr>
        </p:nvGraphicFramePr>
        <p:xfrm>
          <a:off x="1079500" y="300038"/>
          <a:ext cx="7848600" cy="6212145"/>
        </p:xfrm>
        <a:graphic>
          <a:graphicData uri="http://schemas.openxmlformats.org/drawingml/2006/table">
            <a:tbl>
              <a:tblPr/>
              <a:tblGrid>
                <a:gridCol w="788988"/>
                <a:gridCol w="1106487"/>
                <a:gridCol w="2454275"/>
                <a:gridCol w="582613"/>
                <a:gridCol w="642937"/>
                <a:gridCol w="1343025"/>
                <a:gridCol w="930275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知识点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考纲要求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课标要求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年级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模块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单元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考点分解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013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古代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诗歌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鉴赏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鉴赏评价</a:t>
                      </a: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（</a:t>
                      </a: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）鉴赏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文学作品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的形象、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语言和表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达技巧。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（</a:t>
                      </a: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</a:t>
                      </a: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）评价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文章的思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想内容和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作者的观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点态度。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1</a:t>
                      </a: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、了解诗歌的基本特征及主要表现手法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2</a:t>
                      </a: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、培养鉴赏诗歌的浓厚兴趣，丰富自己的情感世界，养成健康高尚的审美情趣，提高文学修养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3</a:t>
                      </a: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、理解作品的思想内涵，探索作品的丰富意蕴，领悟作品的艺术魅力。用历史的眼光和现代的观念审视古代诗文的思想内容，并给予恰当的评价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4</a:t>
                      </a: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、学习古代诗词格律基础知识，了解相关的中国古代文化常识，丰富传统文化积累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5</a:t>
                      </a: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、学习鉴赏诗歌的基本方法，初步把握中外诗歌的艺术特性，注意从不同角度和层面发现作品意蕴，不断获得新的阅读体验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6</a:t>
                      </a: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、尝试进行诗歌的创作，组织文学社团，展示成果，交流体会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高一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必修</a:t>
                      </a: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第一单元：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中国现代新诗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诗歌形象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作者情感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0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必修</a:t>
                      </a: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第二单元：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先秦</a:t>
                      </a: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—</a:t>
                      </a: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南北朝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诗歌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表现手法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思想内容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0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必修</a:t>
                      </a: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第二单元：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唐代诗歌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表现手法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语言鉴赏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0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必修</a:t>
                      </a: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第二单元：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宋词鉴赏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诗歌形象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表现手法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89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高二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选修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《</a:t>
                      </a: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中国古代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诗歌散文欣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赏</a:t>
                      </a: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》</a:t>
                      </a: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：第一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至第三单元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语言鉴赏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表现手法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思想情感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高三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1" charset="-122"/>
                          <a:ea typeface="宋体" pitchFamily="2" charset="-122"/>
                        </a:rPr>
                        <a:t>考点综合教学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椭圆 4"/>
          <p:cNvSpPr>
            <a:spLocks noChangeArrowheads="1"/>
          </p:cNvSpPr>
          <p:nvPr/>
        </p:nvSpPr>
        <p:spPr bwMode="auto">
          <a:xfrm>
            <a:off x="1000100" y="1357298"/>
            <a:ext cx="4050525" cy="3765551"/>
          </a:xfrm>
          <a:custGeom>
            <a:avLst/>
            <a:gdLst>
              <a:gd name="T0" fmla="*/ 0 w 3635896"/>
              <a:gd name="T1" fmla="*/ 156860 h 4104456"/>
              <a:gd name="T2" fmla="*/ 1007604 w 3635896"/>
              <a:gd name="T3" fmla="*/ 0 h 4104456"/>
              <a:gd name="T4" fmla="*/ 3635896 w 3635896"/>
              <a:gd name="T5" fmla="*/ 2052228 h 4104456"/>
              <a:gd name="T6" fmla="*/ 1007604 w 3635896"/>
              <a:gd name="T7" fmla="*/ 4104456 h 4104456"/>
              <a:gd name="T8" fmla="*/ 0 w 3635896"/>
              <a:gd name="T9" fmla="*/ 3947596 h 4104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5896"/>
              <a:gd name="T16" fmla="*/ 0 h 4104456"/>
              <a:gd name="T17" fmla="*/ 3635896 w 3635896"/>
              <a:gd name="T18" fmla="*/ 4104456 h 41044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5896" h="4104456">
                <a:moveTo>
                  <a:pt x="0" y="156860"/>
                </a:moveTo>
                <a:cubicBezTo>
                  <a:pt x="310168" y="55586"/>
                  <a:pt x="650573" y="0"/>
                  <a:pt x="1007604" y="0"/>
                </a:cubicBezTo>
                <a:cubicBezTo>
                  <a:pt x="2459170" y="0"/>
                  <a:pt x="3635896" y="918814"/>
                  <a:pt x="3635896" y="2052228"/>
                </a:cubicBezTo>
                <a:cubicBezTo>
                  <a:pt x="3635896" y="3185642"/>
                  <a:pt x="2459170" y="4104456"/>
                  <a:pt x="1007604" y="4104456"/>
                </a:cubicBezTo>
                <a:cubicBezTo>
                  <a:pt x="650573" y="4104456"/>
                  <a:pt x="310168" y="4048870"/>
                  <a:pt x="0" y="3947596"/>
                </a:cubicBezTo>
              </a:path>
            </a:pathLst>
          </a:custGeom>
          <a:noFill/>
          <a:ln w="127000" cap="flat" cmpd="sng">
            <a:solidFill>
              <a:srgbClr val="00B0F0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/>
            <a:endParaRPr lang="zh-CN" altLang="zh-CN" b="1" i="1">
              <a:solidFill>
                <a:srgbClr val="FFFFFF"/>
              </a:solidFill>
              <a:latin typeface="Calibri" pitchFamily="34" charset="0"/>
              <a:sym typeface="微软雅黑" pitchFamily="34" charset="-122"/>
            </a:endParaRPr>
          </a:p>
        </p:txBody>
      </p:sp>
      <p:pic>
        <p:nvPicPr>
          <p:cNvPr id="17411" name="图片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0471" y="321543"/>
            <a:ext cx="2545542" cy="187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图片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90747">
            <a:off x="5537384" y="2123863"/>
            <a:ext cx="3306700" cy="27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图片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923405">
            <a:off x="3829486" y="4548355"/>
            <a:ext cx="2582674" cy="203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36"/>
          <p:cNvSpPr>
            <a:spLocks noChangeArrowheads="1"/>
          </p:cNvSpPr>
          <p:nvPr/>
        </p:nvSpPr>
        <p:spPr bwMode="auto">
          <a:xfrm>
            <a:off x="4275855" y="4607569"/>
            <a:ext cx="1689936" cy="11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4500"/>
              </a:lnSpc>
            </a:pPr>
            <a:r>
              <a:rPr lang="zh-CN" altLang="en-US" sz="3200" b="1" i="1" dirty="0" smtClean="0">
                <a:solidFill>
                  <a:srgbClr val="00B0F0"/>
                </a:solidFill>
                <a:latin typeface="方正兰亭黑_GBK" charset="-122"/>
                <a:ea typeface="微软雅黑" pitchFamily="34" charset="-122"/>
                <a:sym typeface="Times New Roman" pitchFamily="18" charset="0"/>
              </a:rPr>
              <a:t>  教育</a:t>
            </a:r>
            <a:endParaRPr lang="en-US" altLang="zh-CN" sz="3200" b="1" i="1" dirty="0" smtClean="0">
              <a:solidFill>
                <a:srgbClr val="00B0F0"/>
              </a:solidFill>
              <a:latin typeface="方正兰亭黑_GBK" charset="-122"/>
              <a:ea typeface="微软雅黑" pitchFamily="34" charset="-122"/>
              <a:sym typeface="Times New Roman" pitchFamily="18" charset="0"/>
            </a:endParaRPr>
          </a:p>
          <a:p>
            <a:pPr eaLnBrk="1" hangingPunct="1">
              <a:lnSpc>
                <a:spcPts val="4500"/>
              </a:lnSpc>
            </a:pPr>
            <a:r>
              <a:rPr lang="zh-CN" altLang="en-US" sz="3200" b="1" i="1" dirty="0" smtClean="0">
                <a:solidFill>
                  <a:srgbClr val="00B0F0"/>
                </a:solidFill>
                <a:latin typeface="方正兰亭黑_GBK" charset="-122"/>
                <a:ea typeface="微软雅黑" pitchFamily="34" charset="-122"/>
                <a:sym typeface="Times New Roman" pitchFamily="18" charset="0"/>
              </a:rPr>
              <a:t>信息化</a:t>
            </a:r>
            <a:endParaRPr lang="en-US" sz="3200" b="1" i="1" dirty="0">
              <a:solidFill>
                <a:srgbClr val="00B0F0"/>
              </a:solidFill>
              <a:latin typeface="方正兰亭黑_GBK" charset="-122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17415" name="TextBox 37"/>
          <p:cNvSpPr>
            <a:spLocks noChangeArrowheads="1"/>
          </p:cNvSpPr>
          <p:nvPr/>
        </p:nvSpPr>
        <p:spPr bwMode="auto">
          <a:xfrm>
            <a:off x="6581756" y="2551099"/>
            <a:ext cx="1570684" cy="12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4500"/>
              </a:lnSpc>
            </a:pPr>
            <a:r>
              <a:rPr lang="zh-CN" altLang="en-US" sz="3600" b="1" i="1" dirty="0" smtClean="0">
                <a:solidFill>
                  <a:srgbClr val="00B0F0"/>
                </a:solidFill>
                <a:latin typeface="方正兰亭黑_GBK" charset="-122"/>
                <a:ea typeface="微软雅黑" pitchFamily="34" charset="-122"/>
                <a:sym typeface="Times New Roman" pitchFamily="18" charset="0"/>
              </a:rPr>
              <a:t>高考</a:t>
            </a:r>
            <a:endParaRPr lang="en-US" altLang="zh-CN" sz="3600" b="1" i="1" dirty="0" smtClean="0">
              <a:solidFill>
                <a:srgbClr val="00B0F0"/>
              </a:solidFill>
              <a:latin typeface="方正兰亭黑_GBK" charset="-122"/>
              <a:ea typeface="微软雅黑" pitchFamily="34" charset="-122"/>
              <a:sym typeface="Times New Roman" pitchFamily="18" charset="0"/>
            </a:endParaRPr>
          </a:p>
          <a:p>
            <a:pPr eaLnBrk="1" hangingPunct="1">
              <a:lnSpc>
                <a:spcPts val="4500"/>
              </a:lnSpc>
            </a:pPr>
            <a:r>
              <a:rPr lang="zh-CN" altLang="en-US" sz="3600" b="1" i="1" dirty="0" smtClean="0">
                <a:solidFill>
                  <a:srgbClr val="00B0F0"/>
                </a:solidFill>
                <a:latin typeface="方正兰亭黑_GBK" charset="-122"/>
                <a:ea typeface="微软雅黑" pitchFamily="34" charset="-122"/>
                <a:sym typeface="Times New Roman" pitchFamily="18" charset="0"/>
              </a:rPr>
              <a:t>改革</a:t>
            </a:r>
            <a:endParaRPr lang="en-US" sz="3600" b="1" i="1" dirty="0">
              <a:solidFill>
                <a:srgbClr val="00B0F0"/>
              </a:solidFill>
              <a:latin typeface="方正兰亭黑_GBK" charset="-122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17416" name="TextBox 38"/>
          <p:cNvSpPr>
            <a:spLocks noChangeArrowheads="1"/>
          </p:cNvSpPr>
          <p:nvPr/>
        </p:nvSpPr>
        <p:spPr bwMode="auto">
          <a:xfrm rot="21331954">
            <a:off x="4829981" y="522175"/>
            <a:ext cx="1710264" cy="113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4200"/>
              </a:lnSpc>
            </a:pPr>
            <a:r>
              <a:rPr lang="zh-CN" altLang="en-US" sz="3200" b="1" i="1" dirty="0" smtClean="0">
                <a:solidFill>
                  <a:srgbClr val="00B0F0"/>
                </a:solidFill>
                <a:latin typeface="方正兰亭黑_GBK" charset="-122"/>
                <a:ea typeface="微软雅黑" pitchFamily="34" charset="-122"/>
                <a:sym typeface="Times New Roman" pitchFamily="18" charset="0"/>
              </a:rPr>
              <a:t>新一轮课改</a:t>
            </a:r>
            <a:endParaRPr lang="en-US" sz="3200" b="1" i="1" dirty="0">
              <a:solidFill>
                <a:srgbClr val="00B0F0"/>
              </a:solidFill>
              <a:latin typeface="方正兰亭黑_GBK" charset="-122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17420" name="TextBox 42"/>
          <p:cNvSpPr>
            <a:spLocks noChangeArrowheads="1"/>
          </p:cNvSpPr>
          <p:nvPr/>
        </p:nvSpPr>
        <p:spPr bwMode="auto">
          <a:xfrm>
            <a:off x="772137" y="2551099"/>
            <a:ext cx="373662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5400" b="1" i="1" dirty="0" smtClean="0">
                <a:solidFill>
                  <a:srgbClr val="FF0000"/>
                </a:solidFill>
                <a:latin typeface="方正兰亭黑_GBK" charset="-122"/>
                <a:ea typeface="微软雅黑" pitchFamily="34" charset="-122"/>
                <a:sym typeface="方正兰亭黑_GBK" charset="-122"/>
              </a:rPr>
              <a:t>教育新时代</a:t>
            </a:r>
            <a:endParaRPr lang="en-US" altLang="zh-CN" sz="5400" b="1" i="1" dirty="0" smtClean="0">
              <a:solidFill>
                <a:srgbClr val="FF0000"/>
              </a:solidFill>
              <a:latin typeface="方正兰亭黑_GBK" charset="-122"/>
              <a:ea typeface="微软雅黑" pitchFamily="34" charset="-122"/>
              <a:sym typeface="方正兰亭黑_GBK" charset="-122"/>
            </a:endParaRPr>
          </a:p>
          <a:p>
            <a:pPr algn="ctr" eaLnBrk="1" hangingPunct="1"/>
            <a:r>
              <a:rPr lang="zh-CN" altLang="en-US" sz="3200" i="1" dirty="0" smtClean="0">
                <a:solidFill>
                  <a:srgbClr val="FF0000"/>
                </a:solidFill>
                <a:latin typeface="方正兰亭黑_GBK" charset="-122"/>
                <a:ea typeface="微软雅黑" pitchFamily="34" charset="-122"/>
                <a:sym typeface="方正兰亭黑_GBK" charset="-122"/>
              </a:rPr>
              <a:t>（后课改时代）</a:t>
            </a:r>
            <a:endParaRPr lang="en-US" sz="3200" b="1" i="1" dirty="0">
              <a:solidFill>
                <a:srgbClr val="FF0000"/>
              </a:solidFill>
              <a:latin typeface="方正兰亭黑_GBK" charset="-122"/>
              <a:ea typeface="微软雅黑" pitchFamily="34" charset="-122"/>
              <a:sym typeface="方正兰亭黑_GBK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  <p:bldP spid="17416" grpId="0"/>
      <p:bldP spid="174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Group 2"/>
          <p:cNvGraphicFramePr>
            <a:graphicFrameLocks noGrp="1"/>
          </p:cNvGraphicFramePr>
          <p:nvPr>
            <p:ph type="tbl" idx="1"/>
          </p:nvPr>
        </p:nvGraphicFramePr>
        <p:xfrm>
          <a:off x="1296988" y="1162050"/>
          <a:ext cx="7389812" cy="4530727"/>
        </p:xfrm>
        <a:graphic>
          <a:graphicData uri="http://schemas.openxmlformats.org/drawingml/2006/table">
            <a:tbl>
              <a:tblPr/>
              <a:tblGrid>
                <a:gridCol w="1050925"/>
                <a:gridCol w="901700"/>
                <a:gridCol w="869950"/>
                <a:gridCol w="803275"/>
                <a:gridCol w="1906587"/>
                <a:gridCol w="1108075"/>
                <a:gridCol w="749300"/>
              </a:tblGrid>
              <a:tr h="141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模块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目标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单元名称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安排课时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单元目标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分解    课时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学习目标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对应高考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238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知识    第一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        课时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            XX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能力        XX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　　　　ＸＸ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素养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425" y="1630363"/>
            <a:ext cx="7415213" cy="1304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zh-CN" altLang="en-US"/>
              <a:t>       </a:t>
            </a:r>
            <a:r>
              <a:rPr lang="zh-CN" altLang="en-US" sz="2400">
                <a:latin typeface="宋体" pitchFamily="2" charset="-122"/>
              </a:rPr>
              <a:t> </a:t>
            </a:r>
            <a:r>
              <a:rPr lang="zh-CN" altLang="en-US" sz="2400" b="1">
                <a:solidFill>
                  <a:schemeClr val="accent2"/>
                </a:solidFill>
                <a:latin typeface="宋体" pitchFamily="2" charset="-122"/>
              </a:rPr>
              <a:t>重构教材，是依据教学目标和学生需求，分析和处理教材内容，重构和创生教学内容，是课程校本化、人本化的重要一环。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619250" y="447675"/>
            <a:ext cx="6716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>
                <a:solidFill>
                  <a:srgbClr val="FF3300"/>
                </a:solidFill>
                <a:latin typeface="楷体_GB2312" pitchFamily="1" charset="-122"/>
                <a:ea typeface="黑体" pitchFamily="49" charset="-122"/>
                <a:sym typeface="Arial" pitchFamily="34" charset="0"/>
              </a:rPr>
              <a:t>重构教材</a:t>
            </a:r>
          </a:p>
        </p:txBody>
      </p:sp>
      <p:sp>
        <p:nvSpPr>
          <p:cNvPr id="36868" name="Text Box 17"/>
          <p:cNvSpPr txBox="1">
            <a:spLocks noChangeArrowheads="1"/>
          </p:cNvSpPr>
          <p:nvPr/>
        </p:nvSpPr>
        <p:spPr bwMode="auto">
          <a:xfrm>
            <a:off x="1620838" y="3465513"/>
            <a:ext cx="7037387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000">
                <a:solidFill>
                  <a:srgbClr val="FF0000"/>
                </a:solidFill>
                <a:latin typeface="宋体" pitchFamily="2" charset="-122"/>
                <a:sym typeface="Wingdings" pitchFamily="2" charset="2"/>
              </a:rPr>
              <a:t>注意：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  <a:latin typeface="宋体" pitchFamily="2" charset="-122"/>
                <a:sym typeface="Wingdings" pitchFamily="2" charset="2"/>
              </a:rPr>
              <a:t>（1）文本内容、教材内容不等于教学内容。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  <a:latin typeface="宋体" pitchFamily="2" charset="-122"/>
                <a:sym typeface="Wingdings" pitchFamily="2" charset="2"/>
              </a:rPr>
              <a:t>（2）教学内容是师生对教材内容的重构和创生。</a:t>
            </a:r>
            <a:endParaRPr lang="en-US" sz="2000">
              <a:solidFill>
                <a:schemeClr val="tx1"/>
              </a:solidFill>
              <a:latin typeface="宋体" pitchFamily="2" charset="-122"/>
              <a:sym typeface="Wingdings" pitchFamily="2" charset="2"/>
            </a:endParaRPr>
          </a:p>
          <a:p>
            <a:pPr algn="l"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  <a:latin typeface="宋体" pitchFamily="2" charset="-122"/>
                <a:sym typeface="Wingdings" pitchFamily="2" charset="2"/>
              </a:rPr>
              <a:t>（3）教学内容是教材内容和教学目标、教学思想的统一，预设和生成的统一。</a:t>
            </a:r>
            <a:endParaRPr lang="zh-CN" altLang="en-US" sz="2000">
              <a:solidFill>
                <a:schemeClr val="tx1"/>
              </a:solidFill>
              <a:latin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/>
      <p:bldP spid="3686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331913" y="801688"/>
            <a:ext cx="7297737" cy="5253037"/>
            <a:chOff x="0" y="0"/>
            <a:chExt cx="11494" cy="8272"/>
          </a:xfrm>
        </p:grpSpPr>
        <p:sp>
          <p:nvSpPr>
            <p:cNvPr id="37891" name="Rectangle 3"/>
            <p:cNvSpPr>
              <a:spLocks noChangeArrowheads="1"/>
            </p:cNvSpPr>
            <p:nvPr/>
          </p:nvSpPr>
          <p:spPr bwMode="auto">
            <a:xfrm>
              <a:off x="2757" y="6982"/>
              <a:ext cx="2622" cy="1291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87350" indent="-387350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sz="1800">
                  <a:solidFill>
                    <a:schemeClr val="accent2"/>
                  </a:solidFill>
                  <a:latin typeface="黑体" pitchFamily="49" charset="-122"/>
                  <a:ea typeface="黑体" pitchFamily="49" charset="-122"/>
                </a:rPr>
                <a:t>基础年级：</a:t>
              </a:r>
            </a:p>
            <a:p>
              <a:pPr marL="387350" indent="-387350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sz="180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三位一体化 </a:t>
              </a:r>
            </a:p>
          </p:txBody>
        </p:sp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6805" y="6977"/>
              <a:ext cx="2403" cy="1187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87350" indent="-387350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sz="1800">
                  <a:solidFill>
                    <a:schemeClr val="accent2"/>
                  </a:solidFill>
                  <a:latin typeface="Palatino Linotype" pitchFamily="18" charset="0"/>
                  <a:ea typeface="黑体" pitchFamily="49" charset="-122"/>
                </a:rPr>
                <a:t>高三年级：</a:t>
              </a:r>
            </a:p>
            <a:p>
              <a:pPr marL="387350" indent="-387350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sz="1800">
                  <a:solidFill>
                    <a:srgbClr val="FF0000"/>
                  </a:solidFill>
                  <a:latin typeface="Palatino Linotype" pitchFamily="18" charset="0"/>
                  <a:ea typeface="黑体" pitchFamily="49" charset="-122"/>
                </a:rPr>
                <a:t>三轮一体化</a:t>
              </a:r>
              <a:r>
                <a:rPr lang="zh-CN" sz="1800">
                  <a:solidFill>
                    <a:srgbClr val="FF0000"/>
                  </a:solidFill>
                  <a:latin typeface="Palatino Linotype" pitchFamily="18" charset="0"/>
                  <a:ea typeface="楷体_GB2312" pitchFamily="1" charset="-122"/>
                </a:rPr>
                <a:t> </a:t>
              </a:r>
            </a:p>
          </p:txBody>
        </p:sp>
        <p:grpSp>
          <p:nvGrpSpPr>
            <p:cNvPr id="37893" name="Group 5"/>
            <p:cNvGrpSpPr>
              <a:grpSpLocks/>
            </p:cNvGrpSpPr>
            <p:nvPr/>
          </p:nvGrpSpPr>
          <p:grpSpPr bwMode="auto">
            <a:xfrm>
              <a:off x="2891" y="104"/>
              <a:ext cx="1312" cy="6876"/>
              <a:chOff x="0" y="0"/>
              <a:chExt cx="771" cy="2857"/>
            </a:xfrm>
          </p:grpSpPr>
          <p:sp>
            <p:nvSpPr>
              <p:cNvPr id="37894" name="Oval 6"/>
              <p:cNvSpPr>
                <a:spLocks noChangeArrowheads="1"/>
              </p:cNvSpPr>
              <p:nvPr/>
            </p:nvSpPr>
            <p:spPr bwMode="auto">
              <a:xfrm>
                <a:off x="0" y="1814"/>
                <a:ext cx="771" cy="726"/>
              </a:xfrm>
              <a:prstGeom prst="ellipse">
                <a:avLst/>
              </a:prstGeom>
              <a:solidFill>
                <a:srgbClr val="00FFFF"/>
              </a:solidFill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87350" indent="-387350" defTabSz="1033463" eaLnBrk="1" hangingPunct="1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zh-CN" sz="1800">
                    <a:solidFill>
                      <a:srgbClr val="FF0000"/>
                    </a:solidFill>
                    <a:latin typeface="Palatino Linotype" pitchFamily="18" charset="0"/>
                    <a:ea typeface="黑体" pitchFamily="49" charset="-122"/>
                  </a:rPr>
                  <a:t>课时</a:t>
                </a:r>
              </a:p>
              <a:p>
                <a:pPr marL="387350" indent="-387350" defTabSz="1033463" eaLnBrk="1" hangingPunct="1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zh-CN" sz="1800">
                    <a:solidFill>
                      <a:schemeClr val="accent2"/>
                    </a:solidFill>
                    <a:latin typeface="Palatino Linotype" pitchFamily="18" charset="0"/>
                    <a:ea typeface="黑体" pitchFamily="49" charset="-122"/>
                  </a:rPr>
                  <a:t>脚</a:t>
                </a:r>
              </a:p>
            </p:txBody>
          </p:sp>
          <p:sp>
            <p:nvSpPr>
              <p:cNvPr id="37895" name="Oval 7"/>
              <p:cNvSpPr>
                <a:spLocks noChangeArrowheads="1"/>
              </p:cNvSpPr>
              <p:nvPr/>
            </p:nvSpPr>
            <p:spPr bwMode="auto">
              <a:xfrm>
                <a:off x="0" y="907"/>
                <a:ext cx="771" cy="726"/>
              </a:xfrm>
              <a:prstGeom prst="ellipse">
                <a:avLst/>
              </a:prstGeom>
              <a:solidFill>
                <a:srgbClr val="00FFFF"/>
              </a:solidFill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87350" indent="-387350" defTabSz="1033463" eaLnBrk="1" hangingPunct="1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zh-CN" sz="1800">
                    <a:solidFill>
                      <a:srgbClr val="FF0000"/>
                    </a:solidFill>
                    <a:latin typeface="Palatino Linotype" pitchFamily="18" charset="0"/>
                    <a:ea typeface="黑体" pitchFamily="49" charset="-122"/>
                  </a:rPr>
                  <a:t>单元</a:t>
                </a:r>
              </a:p>
              <a:p>
                <a:pPr marL="387350" indent="-387350" defTabSz="1033463" eaLnBrk="1" hangingPunct="1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zh-CN" sz="1800">
                    <a:solidFill>
                      <a:schemeClr val="accent2"/>
                    </a:solidFill>
                    <a:latin typeface="Palatino Linotype" pitchFamily="18" charset="0"/>
                    <a:ea typeface="黑体" pitchFamily="49" charset="-122"/>
                  </a:rPr>
                  <a:t>腰</a:t>
                </a:r>
              </a:p>
            </p:txBody>
          </p:sp>
          <p:sp>
            <p:nvSpPr>
              <p:cNvPr id="37896" name="Oval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71" cy="726"/>
              </a:xfrm>
              <a:prstGeom prst="ellipse">
                <a:avLst/>
              </a:prstGeom>
              <a:solidFill>
                <a:srgbClr val="00FFFF"/>
              </a:solidFill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87350" indent="-387350" defTabSz="1033463" eaLnBrk="1" hangingPunct="1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zh-CN" sz="1800">
                    <a:solidFill>
                      <a:srgbClr val="FF0000"/>
                    </a:solidFill>
                    <a:latin typeface="Palatino Linotype" pitchFamily="18" charset="0"/>
                    <a:ea typeface="黑体" pitchFamily="49" charset="-122"/>
                  </a:rPr>
                  <a:t>模块</a:t>
                </a:r>
              </a:p>
              <a:p>
                <a:pPr marL="387350" indent="-387350" defTabSz="1033463" eaLnBrk="1" hangingPunct="1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zh-CN" sz="1800">
                    <a:solidFill>
                      <a:schemeClr val="accent2"/>
                    </a:solidFill>
                    <a:latin typeface="Palatino Linotype" pitchFamily="18" charset="0"/>
                    <a:ea typeface="黑体" pitchFamily="49" charset="-122"/>
                  </a:rPr>
                  <a:t>脑</a:t>
                </a:r>
              </a:p>
            </p:txBody>
          </p:sp>
          <p:sp>
            <p:nvSpPr>
              <p:cNvPr id="37897" name="AutoShape 9"/>
              <p:cNvSpPr>
                <a:spLocks noChangeArrowheads="1"/>
              </p:cNvSpPr>
              <p:nvPr/>
            </p:nvSpPr>
            <p:spPr bwMode="auto">
              <a:xfrm>
                <a:off x="272" y="2540"/>
                <a:ext cx="318" cy="317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rgbClr val="00FF00"/>
              </a:solidFill>
              <a:ln w="3810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898" name="Rectangle 10"/>
              <p:cNvSpPr>
                <a:spLocks noChangeArrowheads="1"/>
              </p:cNvSpPr>
              <p:nvPr/>
            </p:nvSpPr>
            <p:spPr bwMode="auto">
              <a:xfrm>
                <a:off x="317" y="1633"/>
                <a:ext cx="136" cy="181"/>
              </a:xfrm>
              <a:prstGeom prst="rect">
                <a:avLst/>
              </a:prstGeom>
              <a:solidFill>
                <a:srgbClr val="00FF00"/>
              </a:solidFill>
              <a:ln w="3810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899" name="Rectangle 11"/>
              <p:cNvSpPr>
                <a:spLocks noChangeArrowheads="1"/>
              </p:cNvSpPr>
              <p:nvPr/>
            </p:nvSpPr>
            <p:spPr bwMode="auto">
              <a:xfrm>
                <a:off x="317" y="726"/>
                <a:ext cx="136" cy="181"/>
              </a:xfrm>
              <a:prstGeom prst="rect">
                <a:avLst/>
              </a:prstGeom>
              <a:solidFill>
                <a:srgbClr val="00FF00"/>
              </a:solidFill>
              <a:ln w="3810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7900" name="Group 12"/>
            <p:cNvGrpSpPr>
              <a:grpSpLocks/>
            </p:cNvGrpSpPr>
            <p:nvPr/>
          </p:nvGrpSpPr>
          <p:grpSpPr bwMode="auto">
            <a:xfrm>
              <a:off x="6590" y="0"/>
              <a:ext cx="1384" cy="6977"/>
              <a:chOff x="0" y="0"/>
              <a:chExt cx="862" cy="2903"/>
            </a:xfrm>
          </p:grpSpPr>
          <p:sp>
            <p:nvSpPr>
              <p:cNvPr id="37901" name="Oval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16" cy="771"/>
              </a:xfrm>
              <a:prstGeom prst="ellipse">
                <a:avLst/>
              </a:prstGeom>
              <a:solidFill>
                <a:srgbClr val="00FFFF"/>
              </a:solidFill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87350" indent="-387350" defTabSz="1033463" eaLnBrk="1" hangingPunct="1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zh-CN" sz="1800">
                    <a:solidFill>
                      <a:srgbClr val="FF0000"/>
                    </a:solidFill>
                    <a:latin typeface="Palatino Linotype" pitchFamily="18" charset="0"/>
                    <a:ea typeface="黑体" pitchFamily="49" charset="-122"/>
                  </a:rPr>
                  <a:t>三轮</a:t>
                </a:r>
              </a:p>
            </p:txBody>
          </p:sp>
          <p:sp>
            <p:nvSpPr>
              <p:cNvPr id="37902" name="Oval 14"/>
              <p:cNvSpPr>
                <a:spLocks noChangeArrowheads="1"/>
              </p:cNvSpPr>
              <p:nvPr/>
            </p:nvSpPr>
            <p:spPr bwMode="auto">
              <a:xfrm>
                <a:off x="45" y="953"/>
                <a:ext cx="771" cy="726"/>
              </a:xfrm>
              <a:prstGeom prst="ellipse">
                <a:avLst/>
              </a:prstGeom>
              <a:solidFill>
                <a:srgbClr val="00FFFF"/>
              </a:solidFill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87350" indent="-387350" defTabSz="1033463" eaLnBrk="1" hangingPunct="1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zh-CN" sz="1800">
                    <a:solidFill>
                      <a:srgbClr val="FF0000"/>
                    </a:solidFill>
                    <a:latin typeface="Palatino Linotype" pitchFamily="18" charset="0"/>
                    <a:ea typeface="黑体" pitchFamily="49" charset="-122"/>
                  </a:rPr>
                  <a:t>二轮</a:t>
                </a:r>
              </a:p>
            </p:txBody>
          </p:sp>
          <p:sp>
            <p:nvSpPr>
              <p:cNvPr id="37903" name="Oval 15"/>
              <p:cNvSpPr>
                <a:spLocks noChangeArrowheads="1"/>
              </p:cNvSpPr>
              <p:nvPr/>
            </p:nvSpPr>
            <p:spPr bwMode="auto">
              <a:xfrm>
                <a:off x="91" y="1860"/>
                <a:ext cx="771" cy="726"/>
              </a:xfrm>
              <a:prstGeom prst="ellipse">
                <a:avLst/>
              </a:prstGeom>
              <a:solidFill>
                <a:srgbClr val="00FFFF"/>
              </a:solidFill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87350" indent="-387350" defTabSz="1033463" eaLnBrk="1" hangingPunct="1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zh-CN" sz="1800">
                    <a:solidFill>
                      <a:srgbClr val="FF0000"/>
                    </a:solidFill>
                    <a:latin typeface="Palatino Linotype" pitchFamily="18" charset="0"/>
                    <a:ea typeface="黑体" pitchFamily="49" charset="-122"/>
                  </a:rPr>
                  <a:t>一轮</a:t>
                </a:r>
              </a:p>
            </p:txBody>
          </p:sp>
          <p:sp>
            <p:nvSpPr>
              <p:cNvPr id="37904" name="AutoShape 16"/>
              <p:cNvSpPr>
                <a:spLocks noChangeArrowheads="1"/>
              </p:cNvSpPr>
              <p:nvPr/>
            </p:nvSpPr>
            <p:spPr bwMode="auto">
              <a:xfrm>
                <a:off x="362" y="2586"/>
                <a:ext cx="318" cy="317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rgbClr val="00FF00"/>
              </a:solidFill>
              <a:ln w="3810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905" name="AutoShape 17"/>
              <p:cNvSpPr>
                <a:spLocks noChangeArrowheads="1"/>
              </p:cNvSpPr>
              <p:nvPr/>
            </p:nvSpPr>
            <p:spPr bwMode="auto">
              <a:xfrm>
                <a:off x="317" y="1678"/>
                <a:ext cx="318" cy="181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rgbClr val="00FF00"/>
              </a:solidFill>
              <a:ln w="3810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906" name="AutoShape 18"/>
              <p:cNvSpPr>
                <a:spLocks noChangeArrowheads="1"/>
              </p:cNvSpPr>
              <p:nvPr/>
            </p:nvSpPr>
            <p:spPr bwMode="auto">
              <a:xfrm>
                <a:off x="272" y="771"/>
                <a:ext cx="318" cy="181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rgbClr val="00FF00"/>
              </a:solidFill>
              <a:ln w="3810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7907" name="Group 19"/>
            <p:cNvGrpSpPr>
              <a:grpSpLocks/>
            </p:cNvGrpSpPr>
            <p:nvPr/>
          </p:nvGrpSpPr>
          <p:grpSpPr bwMode="auto">
            <a:xfrm>
              <a:off x="9018" y="4727"/>
              <a:ext cx="2476" cy="1187"/>
              <a:chOff x="0" y="0"/>
              <a:chExt cx="1497" cy="501"/>
            </a:xfrm>
          </p:grpSpPr>
          <p:sp>
            <p:nvSpPr>
              <p:cNvPr id="37908" name="Line 20"/>
              <p:cNvSpPr>
                <a:spLocks noChangeShapeType="1"/>
              </p:cNvSpPr>
              <p:nvPr/>
            </p:nvSpPr>
            <p:spPr bwMode="auto">
              <a:xfrm>
                <a:off x="0" y="272"/>
                <a:ext cx="317" cy="0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909" name="Rectangle 21"/>
              <p:cNvSpPr>
                <a:spLocks noChangeArrowheads="1"/>
              </p:cNvSpPr>
              <p:nvPr/>
            </p:nvSpPr>
            <p:spPr bwMode="auto">
              <a:xfrm>
                <a:off x="317" y="0"/>
                <a:ext cx="1180" cy="501"/>
              </a:xfrm>
              <a:prstGeom prst="rect">
                <a:avLst/>
              </a:prstGeom>
              <a:solidFill>
                <a:srgbClr val="FFFF00"/>
              </a:solidFill>
              <a:ln w="38100" cmpd="sng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87350" indent="-387350" defTabSz="1033463" eaLnBrk="1" hangingPunct="1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zh-CN" sz="1800">
                    <a:solidFill>
                      <a:schemeClr val="accent2"/>
                    </a:solidFill>
                    <a:latin typeface="黑体" pitchFamily="49" charset="-122"/>
                    <a:ea typeface="黑体" pitchFamily="49" charset="-122"/>
                  </a:rPr>
                  <a:t>全面战争 </a:t>
                </a:r>
              </a:p>
            </p:txBody>
          </p:sp>
        </p:grpSp>
        <p:grpSp>
          <p:nvGrpSpPr>
            <p:cNvPr id="37910" name="Group 22"/>
            <p:cNvGrpSpPr>
              <a:grpSpLocks/>
            </p:cNvGrpSpPr>
            <p:nvPr/>
          </p:nvGrpSpPr>
          <p:grpSpPr bwMode="auto">
            <a:xfrm>
              <a:off x="8918" y="2579"/>
              <a:ext cx="2478" cy="1187"/>
              <a:chOff x="0" y="0"/>
              <a:chExt cx="1497" cy="501"/>
            </a:xfrm>
          </p:grpSpPr>
          <p:sp>
            <p:nvSpPr>
              <p:cNvPr id="37911" name="Line 23"/>
              <p:cNvSpPr>
                <a:spLocks noChangeShapeType="1"/>
              </p:cNvSpPr>
              <p:nvPr/>
            </p:nvSpPr>
            <p:spPr bwMode="auto">
              <a:xfrm>
                <a:off x="0" y="272"/>
                <a:ext cx="317" cy="0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912" name="Rectangle 24"/>
              <p:cNvSpPr>
                <a:spLocks noChangeArrowheads="1"/>
              </p:cNvSpPr>
              <p:nvPr/>
            </p:nvSpPr>
            <p:spPr bwMode="auto">
              <a:xfrm>
                <a:off x="317" y="0"/>
                <a:ext cx="1180" cy="501"/>
              </a:xfrm>
              <a:prstGeom prst="rect">
                <a:avLst/>
              </a:prstGeom>
              <a:solidFill>
                <a:srgbClr val="FFFF00"/>
              </a:solidFill>
              <a:ln w="38100" cmpd="sng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87350" indent="-387350" defTabSz="1033463" eaLnBrk="1" hangingPunct="1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zh-CN" sz="1800">
                    <a:solidFill>
                      <a:schemeClr val="accent2"/>
                    </a:solidFill>
                    <a:latin typeface="黑体" pitchFamily="49" charset="-122"/>
                    <a:ea typeface="黑体" pitchFamily="49" charset="-122"/>
                  </a:rPr>
                  <a:t>重点围剿 </a:t>
                </a:r>
              </a:p>
            </p:txBody>
          </p:sp>
        </p:grpSp>
        <p:grpSp>
          <p:nvGrpSpPr>
            <p:cNvPr id="37913" name="Group 25"/>
            <p:cNvGrpSpPr>
              <a:grpSpLocks/>
            </p:cNvGrpSpPr>
            <p:nvPr/>
          </p:nvGrpSpPr>
          <p:grpSpPr bwMode="auto">
            <a:xfrm>
              <a:off x="8920" y="320"/>
              <a:ext cx="2476" cy="1186"/>
              <a:chOff x="0" y="0"/>
              <a:chExt cx="1496" cy="501"/>
            </a:xfrm>
          </p:grpSpPr>
          <p:sp>
            <p:nvSpPr>
              <p:cNvPr id="37914" name="Line 26"/>
              <p:cNvSpPr>
                <a:spLocks noChangeShapeType="1"/>
              </p:cNvSpPr>
              <p:nvPr/>
            </p:nvSpPr>
            <p:spPr bwMode="auto">
              <a:xfrm>
                <a:off x="0" y="272"/>
                <a:ext cx="317" cy="0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915" name="Rectangle 27"/>
              <p:cNvSpPr>
                <a:spLocks noChangeArrowheads="1"/>
              </p:cNvSpPr>
              <p:nvPr/>
            </p:nvSpPr>
            <p:spPr bwMode="auto">
              <a:xfrm>
                <a:off x="317" y="0"/>
                <a:ext cx="1179" cy="501"/>
              </a:xfrm>
              <a:prstGeom prst="rect">
                <a:avLst/>
              </a:prstGeom>
              <a:solidFill>
                <a:srgbClr val="FFFF00"/>
              </a:solidFill>
              <a:ln w="38100" cmpd="sng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87350" indent="-387350" defTabSz="1033463" eaLnBrk="1" hangingPunct="1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zh-CN" sz="1800">
                    <a:solidFill>
                      <a:schemeClr val="accent2"/>
                    </a:solidFill>
                    <a:latin typeface="黑体" pitchFamily="49" charset="-122"/>
                    <a:ea typeface="黑体" pitchFamily="49" charset="-122"/>
                  </a:rPr>
                  <a:t>精确制导 </a:t>
                </a:r>
              </a:p>
            </p:txBody>
          </p:sp>
        </p:grpSp>
        <p:grpSp>
          <p:nvGrpSpPr>
            <p:cNvPr id="37916" name="Group 28"/>
            <p:cNvGrpSpPr>
              <a:grpSpLocks/>
            </p:cNvGrpSpPr>
            <p:nvPr/>
          </p:nvGrpSpPr>
          <p:grpSpPr bwMode="auto">
            <a:xfrm>
              <a:off x="0" y="4834"/>
              <a:ext cx="2606" cy="1187"/>
              <a:chOff x="0" y="0"/>
              <a:chExt cx="1623" cy="501"/>
            </a:xfrm>
          </p:grpSpPr>
          <p:sp>
            <p:nvSpPr>
              <p:cNvPr id="37917" name="Line 29"/>
              <p:cNvSpPr>
                <a:spLocks noChangeShapeType="1"/>
              </p:cNvSpPr>
              <p:nvPr/>
            </p:nvSpPr>
            <p:spPr bwMode="auto">
              <a:xfrm flipH="1">
                <a:off x="1215" y="227"/>
                <a:ext cx="408" cy="0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918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15" cy="501"/>
              </a:xfrm>
              <a:prstGeom prst="rect">
                <a:avLst/>
              </a:prstGeom>
              <a:solidFill>
                <a:srgbClr val="FFFF00"/>
              </a:solidFill>
              <a:ln w="38100" cmpd="sng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87350" indent="-387350" defTabSz="1033463" eaLnBrk="1" hangingPunct="1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zh-CN" sz="1800">
                    <a:solidFill>
                      <a:schemeClr val="accent2"/>
                    </a:solidFill>
                    <a:latin typeface="Palatino Linotype" pitchFamily="18" charset="0"/>
                    <a:ea typeface="黑体" pitchFamily="49" charset="-122"/>
                  </a:rPr>
                  <a:t>脚踏实地</a:t>
                </a:r>
                <a:r>
                  <a:rPr lang="zh-CN" sz="1800">
                    <a:solidFill>
                      <a:schemeClr val="accent2"/>
                    </a:solidFill>
                    <a:latin typeface="Palatino Linotype" pitchFamily="18" charset="0"/>
                    <a:ea typeface="楷体_GB2312" pitchFamily="1" charset="-122"/>
                  </a:rPr>
                  <a:t>  </a:t>
                </a:r>
                <a:endParaRPr lang="zh-CN" sz="1800">
                  <a:solidFill>
                    <a:srgbClr val="FF0000"/>
                  </a:solidFill>
                  <a:latin typeface="Palatino Linotype" pitchFamily="18" charset="0"/>
                  <a:ea typeface="楷体_GB2312" pitchFamily="1" charset="-122"/>
                </a:endParaRPr>
              </a:p>
            </p:txBody>
          </p:sp>
        </p:grpSp>
        <p:grpSp>
          <p:nvGrpSpPr>
            <p:cNvPr id="37919" name="Group 31"/>
            <p:cNvGrpSpPr>
              <a:grpSpLocks/>
            </p:cNvGrpSpPr>
            <p:nvPr/>
          </p:nvGrpSpPr>
          <p:grpSpPr bwMode="auto">
            <a:xfrm>
              <a:off x="0" y="2684"/>
              <a:ext cx="2606" cy="1186"/>
              <a:chOff x="0" y="0"/>
              <a:chExt cx="1623" cy="501"/>
            </a:xfrm>
          </p:grpSpPr>
          <p:sp>
            <p:nvSpPr>
              <p:cNvPr id="37920" name="Line 32"/>
              <p:cNvSpPr>
                <a:spLocks noChangeShapeType="1"/>
              </p:cNvSpPr>
              <p:nvPr/>
            </p:nvSpPr>
            <p:spPr bwMode="auto">
              <a:xfrm flipH="1">
                <a:off x="1215" y="227"/>
                <a:ext cx="408" cy="0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921" name="Rectangle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15" cy="501"/>
              </a:xfrm>
              <a:prstGeom prst="rect">
                <a:avLst/>
              </a:prstGeom>
              <a:solidFill>
                <a:srgbClr val="FFFF00"/>
              </a:solidFill>
              <a:ln w="38100" cmpd="sng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87350" indent="-387350" defTabSz="1033463" eaLnBrk="1" hangingPunct="1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zh-CN" sz="1800">
                    <a:solidFill>
                      <a:schemeClr val="accent2"/>
                    </a:solidFill>
                    <a:latin typeface="Palatino Linotype" pitchFamily="18" charset="0"/>
                    <a:ea typeface="黑体" pitchFamily="49" charset="-122"/>
                  </a:rPr>
                  <a:t>中杆支撑</a:t>
                </a:r>
                <a:r>
                  <a:rPr lang="zh-CN" sz="1800">
                    <a:solidFill>
                      <a:schemeClr val="accent2"/>
                    </a:solidFill>
                    <a:latin typeface="Palatino Linotype" pitchFamily="18" charset="0"/>
                    <a:ea typeface="楷体_GB2312" pitchFamily="1" charset="-122"/>
                  </a:rPr>
                  <a:t>  </a:t>
                </a:r>
                <a:endParaRPr lang="zh-CN" sz="1800">
                  <a:solidFill>
                    <a:srgbClr val="FF0000"/>
                  </a:solidFill>
                  <a:latin typeface="Palatino Linotype" pitchFamily="18" charset="0"/>
                  <a:ea typeface="楷体_GB2312" pitchFamily="1" charset="-122"/>
                </a:endParaRPr>
              </a:p>
            </p:txBody>
          </p:sp>
        </p:grpSp>
        <p:grpSp>
          <p:nvGrpSpPr>
            <p:cNvPr id="37922" name="Group 34"/>
            <p:cNvGrpSpPr>
              <a:grpSpLocks/>
            </p:cNvGrpSpPr>
            <p:nvPr/>
          </p:nvGrpSpPr>
          <p:grpSpPr bwMode="auto">
            <a:xfrm>
              <a:off x="0" y="537"/>
              <a:ext cx="2606" cy="1187"/>
              <a:chOff x="0" y="0"/>
              <a:chExt cx="1623" cy="501"/>
            </a:xfrm>
          </p:grpSpPr>
          <p:sp>
            <p:nvSpPr>
              <p:cNvPr id="37923" name="Line 35"/>
              <p:cNvSpPr>
                <a:spLocks noChangeShapeType="1"/>
              </p:cNvSpPr>
              <p:nvPr/>
            </p:nvSpPr>
            <p:spPr bwMode="auto">
              <a:xfrm flipH="1">
                <a:off x="1215" y="227"/>
                <a:ext cx="408" cy="0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924" name="Rectangle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15" cy="501"/>
              </a:xfrm>
              <a:prstGeom prst="rect">
                <a:avLst/>
              </a:prstGeom>
              <a:solidFill>
                <a:srgbClr val="FFFF00"/>
              </a:solidFill>
              <a:ln w="38100" cmpd="sng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87350" indent="-387350" defTabSz="1033463" eaLnBrk="1" hangingPunct="1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zh-CN" sz="1800">
                    <a:solidFill>
                      <a:schemeClr val="accent2"/>
                    </a:solidFill>
                    <a:latin typeface="黑体" pitchFamily="49" charset="-122"/>
                    <a:ea typeface="黑体" pitchFamily="49" charset="-122"/>
                  </a:rPr>
                  <a:t>目标引领  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908175" y="1162050"/>
            <a:ext cx="6480175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二轮复习的起点就是＂专题设计＂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    专题设计的指导思想是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       1、知识重组原则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       2、突出重点原则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       3、学科素养原则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       4、题型突破原则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779838" y="501650"/>
            <a:ext cx="2303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>
                <a:solidFill>
                  <a:srgbClr val="FF0000"/>
                </a:solidFill>
                <a:ea typeface="黑体" pitchFamily="49" charset="-122"/>
                <a:sym typeface="Arial" pitchFamily="34" charset="0"/>
              </a:rPr>
              <a:t>编写学案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476375" y="1192213"/>
            <a:ext cx="71278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1800" b="0">
                <a:solidFill>
                  <a:schemeClr val="tx1"/>
                </a:solidFill>
              </a:rPr>
              <a:t>       </a:t>
            </a:r>
            <a:r>
              <a:rPr lang="zh-CN" altLang="en-US" sz="2400">
                <a:solidFill>
                  <a:schemeClr val="tx1"/>
                </a:solidFill>
                <a:latin typeface="宋体-PUA" charset="-122"/>
                <a:ea typeface="宋体-PUA" charset="-122"/>
              </a:rPr>
              <a:t>  “</a:t>
            </a:r>
            <a:r>
              <a:rPr lang="zh-CN" altLang="en-US" sz="2400">
                <a:solidFill>
                  <a:schemeClr val="accent2"/>
                </a:solidFill>
                <a:latin typeface="宋体-PUA" charset="-122"/>
                <a:ea typeface="宋体-PUA" charset="-122"/>
              </a:rPr>
              <a:t>学案”是教师为指导学生学习，依据学科《课程标准》《课程纲要》、学材及学生的认知水平设计编写的、以促进学生自主、合作、探究性学习的师生互动，“教学合一”的学习方案。</a:t>
            </a:r>
          </a:p>
          <a:p>
            <a:pPr algn="l" eaLnBrk="1" hangingPunct="1">
              <a:lnSpc>
                <a:spcPct val="130000"/>
              </a:lnSpc>
            </a:pPr>
            <a:r>
              <a:rPr lang="zh-CN" altLang="en-US" sz="2400" b="0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 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8175" y="3262313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sz="2000">
                <a:solidFill>
                  <a:schemeClr val="accent2"/>
                </a:solidFill>
              </a:rPr>
              <a:t>编写目的：指导学生学习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908175" y="3663950"/>
            <a:ext cx="691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编写依据：课程标准、课程纲要、学材、学生认知水平。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908175" y="4060825"/>
            <a:ext cx="35274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使用对象：学生、教师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908175" y="4456113"/>
            <a:ext cx="446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性质特点：学习方案、教学合一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908175" y="4852988"/>
            <a:ext cx="669607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sz="2000">
                <a:solidFill>
                  <a:schemeClr val="accent2"/>
                </a:solidFill>
                <a:latin typeface="宋体" pitchFamily="2" charset="-122"/>
              </a:rPr>
              <a:t>它是高效课堂教学理念下教师为学生进行学习设计的产物，被形象地比喻为高效课堂上学生学习的“路线图”（导航仪）“指南针”“方向盘”。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8" grpId="0" autoUpdateAnimBg="0"/>
      <p:bldP spid="41989" grpId="0" autoUpdateAnimBg="0"/>
      <p:bldP spid="41991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273175" y="477838"/>
            <a:ext cx="7331075" cy="9874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sz="4200" b="1">
                <a:solidFill>
                  <a:schemeClr val="accent2"/>
                </a:solidFill>
                <a:ea typeface="黑体" pitchFamily="49" charset="-122"/>
              </a:rPr>
              <a:t>学案编写三条线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273175" y="1628775"/>
            <a:ext cx="7331075" cy="4608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110000"/>
              </a:lnSpc>
              <a:buFontTx/>
              <a:buNone/>
            </a:pPr>
            <a:r>
              <a:rPr lang="zh-CN" altLang="en-US" b="1">
                <a:latin typeface="宋体" pitchFamily="2" charset="-122"/>
              </a:rPr>
              <a:t>  </a:t>
            </a:r>
            <a:r>
              <a:rPr lang="zh-CN" altLang="en-US" sz="2400" b="1">
                <a:latin typeface="宋体" pitchFamily="2" charset="-122"/>
              </a:rPr>
              <a:t>①研究教材和《课程标准》：通过知识点的衔接，编排出最合理的</a:t>
            </a:r>
            <a:r>
              <a:rPr lang="zh-CN" altLang="en-US" sz="2400" b="1">
                <a:solidFill>
                  <a:srgbClr val="FF3300"/>
                </a:solidFill>
                <a:latin typeface="宋体" pitchFamily="2" charset="-122"/>
              </a:rPr>
              <a:t>知识流通线</a:t>
            </a:r>
            <a:r>
              <a:rPr lang="zh-CN" altLang="en-US" sz="2400" b="1">
                <a:solidFill>
                  <a:srgbClr val="FF180F"/>
                </a:solidFill>
                <a:latin typeface="宋体" pitchFamily="2" charset="-122"/>
              </a:rPr>
              <a:t>。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zh-CN" altLang="en-US" sz="2400" b="1">
                <a:latin typeface="宋体" pitchFamily="2" charset="-122"/>
              </a:rPr>
              <a:t>  ②研究学生的知识水平和学习方法：编出适合学生积极认知的</a:t>
            </a:r>
            <a:r>
              <a:rPr lang="zh-CN" altLang="en-US" sz="2400" b="1">
                <a:solidFill>
                  <a:srgbClr val="FF180F"/>
                </a:solidFill>
                <a:latin typeface="宋体" pitchFamily="2" charset="-122"/>
              </a:rPr>
              <a:t>学法指导线。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zh-CN" altLang="en-US" sz="2400" b="1">
                <a:latin typeface="宋体" pitchFamily="2" charset="-122"/>
              </a:rPr>
              <a:t>  ③研究知识运用：一般知识点可设计成填空题或选择题，重点难点设计成不同类型、不同梯度的系列问题，并设计针对练习加以巩固（一点一练）。以试题为载体，通过“一题多解”、 “多解归一”（发散思维）和“一题多变”、“多题归一”（举一反三），确定</a:t>
            </a:r>
            <a:r>
              <a:rPr lang="zh-CN" altLang="en-US" sz="2400" b="1">
                <a:solidFill>
                  <a:srgbClr val="FF180F"/>
                </a:solidFill>
                <a:latin typeface="宋体" pitchFamily="2" charset="-122"/>
              </a:rPr>
              <a:t>能力培养线。</a:t>
            </a:r>
            <a:r>
              <a:rPr lang="zh-CN" altLang="en-US" sz="2400">
                <a:solidFill>
                  <a:srgbClr val="FF180F"/>
                </a:solidFill>
                <a:latin typeface="宋体" pitchFamily="2" charset="-122"/>
              </a:rPr>
              <a:t> </a:t>
            </a:r>
          </a:p>
          <a:p>
            <a:endParaRPr lang="zh-CN" altLang="en-US" sz="2400">
              <a:solidFill>
                <a:srgbClr val="FF180F"/>
              </a:solidFill>
              <a:latin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714500" y="590550"/>
            <a:ext cx="63769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zh-CN" altLang="en-US">
                <a:solidFill>
                  <a:srgbClr val="FF3300"/>
                </a:solidFill>
                <a:ea typeface="黑体" pitchFamily="49" charset="-122"/>
              </a:rPr>
              <a:t>（三）打造导学式的课堂模式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512888" y="2312988"/>
            <a:ext cx="7091362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zh-CN" altLang="en-US" sz="2400" b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400">
                <a:solidFill>
                  <a:srgbClr val="000000"/>
                </a:solidFill>
                <a:latin typeface="宋体" pitchFamily="2" charset="-122"/>
              </a:rPr>
              <a:t> 以学生的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</a:rPr>
              <a:t>自主性、探究性、合作性</a:t>
            </a:r>
            <a:r>
              <a:rPr lang="zh-CN" altLang="en-US" sz="2400">
                <a:solidFill>
                  <a:srgbClr val="000000"/>
                </a:solidFill>
                <a:latin typeface="宋体" pitchFamily="2" charset="-122"/>
              </a:rPr>
              <a:t>学习为主体，以教师的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</a:rPr>
              <a:t>导向、导趣、导思、导法和导行</a:t>
            </a:r>
            <a:r>
              <a:rPr lang="zh-CN" altLang="en-US" sz="2400">
                <a:solidFill>
                  <a:srgbClr val="000000"/>
                </a:solidFill>
                <a:latin typeface="宋体" pitchFamily="2" charset="-122"/>
              </a:rPr>
              <a:t>为主导，师生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</a:rPr>
              <a:t>共同合作</a:t>
            </a:r>
            <a:r>
              <a:rPr lang="zh-CN" altLang="en-US" sz="2400">
                <a:solidFill>
                  <a:srgbClr val="000000"/>
                </a:solidFill>
                <a:latin typeface="宋体" pitchFamily="2" charset="-122"/>
              </a:rPr>
              <a:t>完成教学目标。    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宋体" pitchFamily="2" charset="-122"/>
              </a:rPr>
              <a:t>    使教学过程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</a:rPr>
              <a:t>由“教”变为“导”，由“要我学”变为“我要学”，</a:t>
            </a:r>
            <a:r>
              <a:rPr lang="zh-CN" altLang="en-US" sz="2400">
                <a:solidFill>
                  <a:srgbClr val="000000"/>
                </a:solidFill>
                <a:latin typeface="宋体" pitchFamily="2" charset="-122"/>
              </a:rPr>
              <a:t>充分体现教师的主导作用和学生的主体地位，使主导作用和主体作用和谐统一，从而实现课堂教学的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</a:rPr>
              <a:t>高效化</a:t>
            </a:r>
            <a:r>
              <a:rPr lang="zh-CN" altLang="en-US" sz="2400">
                <a:solidFill>
                  <a:srgbClr val="000000"/>
                </a:solidFill>
                <a:latin typeface="宋体" pitchFamily="2" charset="-122"/>
              </a:rPr>
              <a:t>。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50863" y="5476875"/>
            <a:ext cx="1603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zh-CN" altLang="en-US" sz="1800" b="0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512888" y="1733550"/>
            <a:ext cx="657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320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1、导学式课堂模式的基本思路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  <p:bldP spid="44037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214414" y="1714488"/>
            <a:ext cx="7566019" cy="230832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4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改变</a:t>
            </a:r>
            <a:r>
              <a:rPr lang="zh-CN" altLang="en-US" sz="4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传统</a:t>
            </a:r>
            <a:r>
              <a:rPr lang="zh-CN" altLang="zh-CN" sz="4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课堂教学</a:t>
            </a:r>
            <a:r>
              <a:rPr lang="zh-CN" altLang="zh-CN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结构</a:t>
            </a:r>
            <a:endParaRPr lang="en-US" altLang="zh-CN" sz="48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4800" b="1" dirty="0" smtClean="0">
                <a:latin typeface="黑体" pitchFamily="49" charset="-122"/>
                <a:ea typeface="黑体" pitchFamily="49" charset="-122"/>
              </a:rPr>
              <a:t>让</a:t>
            </a:r>
            <a:r>
              <a:rPr lang="zh-CN" altLang="en-US" sz="4800" b="1" dirty="0">
                <a:latin typeface="黑体" pitchFamily="49" charset="-122"/>
                <a:ea typeface="黑体" pitchFamily="49" charset="-122"/>
              </a:rPr>
              <a:t>学生</a:t>
            </a:r>
            <a:r>
              <a:rPr lang="en-US" altLang="zh-CN" sz="4800" b="1" dirty="0" smtClean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4800" b="1" dirty="0">
                <a:latin typeface="黑体" pitchFamily="49" charset="-122"/>
                <a:ea typeface="黑体" pitchFamily="49" charset="-122"/>
              </a:rPr>
              <a:t>动</a:t>
            </a:r>
            <a:r>
              <a:rPr lang="en-US" altLang="zh-CN" sz="4800" b="1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4800" b="1" dirty="0">
                <a:latin typeface="黑体" pitchFamily="49" charset="-122"/>
                <a:ea typeface="黑体" pitchFamily="49" charset="-122"/>
              </a:rPr>
              <a:t>起来</a:t>
            </a:r>
            <a:endParaRPr lang="zh-CN" altLang="en-US" sz="48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>
            <a:spLocks noChangeArrowheads="1"/>
          </p:cNvSpPr>
          <p:nvPr/>
        </p:nvSpPr>
        <p:spPr bwMode="auto">
          <a:xfrm>
            <a:off x="1158300" y="4081871"/>
            <a:ext cx="3691770" cy="164486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lIns="98937" tIns="49470" rIns="49470" bIns="98937" anchor="b"/>
          <a:lstStyle/>
          <a:p>
            <a:pPr algn="ctr" defTabSz="980740"/>
            <a:endParaRPr lang="zh-CN" altLang="en-US" sz="2000" dirty="0">
              <a:solidFill>
                <a:srgbClr val="FFFFFF"/>
              </a:solidFill>
              <a:latin typeface="Segoe UI" pitchFamily="34" charset="0"/>
              <a:ea typeface="微软雅黑" pitchFamily="34" charset="-122"/>
              <a:cs typeface="Segoe UI" pitchFamily="34" charset="0"/>
            </a:endParaRPr>
          </a:p>
        </p:txBody>
      </p:sp>
      <p:sp>
        <p:nvSpPr>
          <p:cNvPr id="6" name="圆角矩形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58087" y="4081871"/>
            <a:ext cx="3690495" cy="164486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lIns="98937" tIns="49470" rIns="49470" bIns="98937" anchor="b"/>
          <a:lstStyle/>
          <a:p>
            <a:pPr algn="ctr" defTabSz="980740"/>
            <a:endParaRPr lang="zh-CN" altLang="en-US" sz="2000" dirty="0">
              <a:solidFill>
                <a:srgbClr val="FFFFFF"/>
              </a:solidFill>
              <a:latin typeface="Segoe UI" pitchFamily="34" charset="0"/>
              <a:ea typeface="微软雅黑" pitchFamily="34" charset="-122"/>
              <a:cs typeface="Segoe UI" pitchFamily="34" charset="0"/>
            </a:endParaRPr>
          </a:p>
        </p:txBody>
      </p:sp>
      <p:sp>
        <p:nvSpPr>
          <p:cNvPr id="7" name="燕尾形 6"/>
          <p:cNvSpPr>
            <a:spLocks noChangeArrowheads="1"/>
          </p:cNvSpPr>
          <p:nvPr/>
        </p:nvSpPr>
        <p:spPr bwMode="auto">
          <a:xfrm>
            <a:off x="1158300" y="4598946"/>
            <a:ext cx="3691770" cy="866493"/>
          </a:xfrm>
          <a:prstGeom prst="chevron">
            <a:avLst>
              <a:gd name="adj" fmla="val 39838"/>
            </a:avLst>
          </a:prstGeom>
          <a:solidFill>
            <a:schemeClr val="tx1"/>
          </a:solidFill>
          <a:ln w="9525" algn="ctr">
            <a:solidFill>
              <a:srgbClr val="00B050"/>
            </a:solidFill>
            <a:miter lim="800000"/>
            <a:headEnd/>
            <a:tailEnd/>
          </a:ln>
        </p:spPr>
        <p:txBody>
          <a:bodyPr lIns="98937" tIns="49470" rIns="49470" bIns="98937" anchor="ctr"/>
          <a:lstStyle/>
          <a:p>
            <a:pPr algn="ctr" defTabSz="980740">
              <a:lnSpc>
                <a:spcPct val="125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rPr>
              <a:t>自主学习，自定进度</a:t>
            </a:r>
            <a:endParaRPr lang="en-US" altLang="zh-CN" sz="16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Segoe UI" pitchFamily="34" charset="0"/>
            </a:endParaRPr>
          </a:p>
          <a:p>
            <a:pPr algn="ctr" defTabSz="980740">
              <a:lnSpc>
                <a:spcPct val="125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rPr>
              <a:t>整理收获，提出问题</a:t>
            </a:r>
            <a:endParaRPr lang="en-US" altLang="zh-CN" sz="16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Segoe UI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464835" y="3870497"/>
            <a:ext cx="1242541" cy="500016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 lIns="98937" tIns="49470" rIns="98937" bIns="49470">
            <a:spAutoFit/>
          </a:bodyPr>
          <a:lstStyle/>
          <a:p>
            <a:pPr defTabSz="980740"/>
            <a:r>
              <a:rPr lang="zh-CN" altLang="en-US" sz="2600" dirty="0">
                <a:solidFill>
                  <a:srgbClr val="C8FF44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rPr>
              <a:t>课堂外</a:t>
            </a:r>
            <a:endParaRPr lang="zh-CN" altLang="en-US" sz="2600" dirty="0">
              <a:solidFill>
                <a:srgbClr val="C8FF44"/>
              </a:solidFill>
              <a:latin typeface="Segoe UI" pitchFamily="34" charset="0"/>
              <a:ea typeface="微软雅黑" pitchFamily="34" charset="-122"/>
              <a:cs typeface="Segoe UI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357951" y="3870497"/>
            <a:ext cx="1347846" cy="500016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 lIns="98937" tIns="49470" rIns="98937" bIns="49470">
            <a:spAutoFit/>
          </a:bodyPr>
          <a:lstStyle/>
          <a:p>
            <a:pPr defTabSz="980740"/>
            <a:r>
              <a:rPr lang="zh-CN" altLang="en-US" sz="2600" dirty="0">
                <a:solidFill>
                  <a:srgbClr val="C8FF44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rPr>
              <a:t>课堂内</a:t>
            </a:r>
            <a:endParaRPr lang="zh-CN" altLang="en-US" sz="2600" dirty="0">
              <a:solidFill>
                <a:srgbClr val="C8FF44"/>
              </a:solidFill>
              <a:latin typeface="Segoe UI" pitchFamily="34" charset="0"/>
              <a:ea typeface="微软雅黑" pitchFamily="34" charset="-122"/>
              <a:cs typeface="Segoe UI" pitchFamily="34" charset="0"/>
            </a:endParaRPr>
          </a:p>
        </p:txBody>
      </p:sp>
      <p:sp>
        <p:nvSpPr>
          <p:cNvPr id="10" name="燕尾形 9"/>
          <p:cNvSpPr>
            <a:spLocks noChangeArrowheads="1"/>
          </p:cNvSpPr>
          <p:nvPr/>
        </p:nvSpPr>
        <p:spPr bwMode="auto">
          <a:xfrm>
            <a:off x="5167785" y="4598946"/>
            <a:ext cx="3690495" cy="866493"/>
          </a:xfrm>
          <a:prstGeom prst="chevron">
            <a:avLst>
              <a:gd name="adj" fmla="val 39824"/>
            </a:avLst>
          </a:prstGeom>
          <a:solidFill>
            <a:schemeClr val="tx1"/>
          </a:solidFill>
          <a:ln w="9525" algn="ctr">
            <a:solidFill>
              <a:srgbClr val="00B050"/>
            </a:solidFill>
            <a:miter lim="800000"/>
            <a:headEnd/>
            <a:tailEnd/>
          </a:ln>
        </p:spPr>
        <p:txBody>
          <a:bodyPr lIns="98937" tIns="49470" rIns="49470" bIns="98937" anchor="ctr"/>
          <a:lstStyle/>
          <a:p>
            <a:pPr algn="ctr" defTabSz="980740">
              <a:lnSpc>
                <a:spcPct val="125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rPr>
              <a:t>展示交流，协作探究</a:t>
            </a:r>
            <a:endParaRPr lang="en-US" altLang="zh-CN" sz="1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Segoe UI" pitchFamily="34" charset="0"/>
            </a:endParaRPr>
          </a:p>
          <a:p>
            <a:pPr algn="ctr" defTabSz="980740">
              <a:lnSpc>
                <a:spcPct val="125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rPr>
              <a:t>科学实验，完成作业</a:t>
            </a:r>
            <a:endParaRPr lang="en-US" altLang="zh-CN" sz="1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Segoe UI" pitchFamily="34" charset="0"/>
            </a:endParaRPr>
          </a:p>
          <a:p>
            <a:pPr algn="ctr" defTabSz="980740">
              <a:lnSpc>
                <a:spcPct val="125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rPr>
              <a:t>教师巡视，一对一个性化指导</a:t>
            </a:r>
          </a:p>
        </p:txBody>
      </p:sp>
      <p:sp>
        <p:nvSpPr>
          <p:cNvPr id="12" name="圆角矩形 11"/>
          <p:cNvSpPr>
            <a:spLocks noChangeArrowheads="1"/>
          </p:cNvSpPr>
          <p:nvPr/>
        </p:nvSpPr>
        <p:spPr bwMode="auto">
          <a:xfrm>
            <a:off x="1149967" y="1083268"/>
            <a:ext cx="3690495" cy="1570388"/>
          </a:xfrm>
          <a:prstGeom prst="roundRect">
            <a:avLst>
              <a:gd name="adj" fmla="val 16667"/>
            </a:avLst>
          </a:prstGeom>
          <a:solidFill>
            <a:srgbClr val="FF8A00"/>
          </a:solidFill>
          <a:ln w="38100" algn="ctr">
            <a:solidFill>
              <a:srgbClr val="FF8A00"/>
            </a:solidFill>
            <a:round/>
            <a:headEnd/>
            <a:tailEnd/>
          </a:ln>
        </p:spPr>
        <p:txBody>
          <a:bodyPr lIns="98937" tIns="49470" rIns="49470" bIns="98937" anchor="b"/>
          <a:lstStyle/>
          <a:p>
            <a:pPr algn="ctr" defTabSz="980740"/>
            <a:endParaRPr lang="zh-CN" altLang="en-US" sz="2000" dirty="0">
              <a:latin typeface="Segoe UI" pitchFamily="34" charset="0"/>
              <a:ea typeface="微软雅黑" pitchFamily="34" charset="-122"/>
              <a:cs typeface="Segoe UI" pitchFamily="34" charset="0"/>
            </a:endParaRPr>
          </a:p>
        </p:txBody>
      </p:sp>
      <p:sp>
        <p:nvSpPr>
          <p:cNvPr id="13" name="圆角矩形 1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48389" y="1083268"/>
            <a:ext cx="3690495" cy="1570388"/>
          </a:xfrm>
          <a:prstGeom prst="roundRect">
            <a:avLst>
              <a:gd name="adj" fmla="val 16667"/>
            </a:avLst>
          </a:prstGeom>
          <a:solidFill>
            <a:srgbClr val="FF8A00"/>
          </a:solidFill>
          <a:ln w="38100" algn="ctr">
            <a:solidFill>
              <a:srgbClr val="FF8A00"/>
            </a:solidFill>
            <a:round/>
            <a:headEnd/>
            <a:tailEnd/>
          </a:ln>
        </p:spPr>
        <p:txBody>
          <a:bodyPr lIns="98937" tIns="49470" rIns="49470" bIns="98937" anchor="b"/>
          <a:lstStyle/>
          <a:p>
            <a:pPr algn="ctr" defTabSz="980740"/>
            <a:endParaRPr lang="zh-CN" altLang="en-US" sz="2000" dirty="0">
              <a:latin typeface="Segoe UI" pitchFamily="34" charset="0"/>
              <a:ea typeface="微软雅黑" pitchFamily="34" charset="-122"/>
              <a:cs typeface="Segoe UI" pitchFamily="34" charset="0"/>
            </a:endParaRPr>
          </a:p>
        </p:txBody>
      </p:sp>
      <p:sp>
        <p:nvSpPr>
          <p:cNvPr id="14" name="燕尾形 13"/>
          <p:cNvSpPr/>
          <p:nvPr/>
        </p:nvSpPr>
        <p:spPr bwMode="auto">
          <a:xfrm>
            <a:off x="1149940" y="1576498"/>
            <a:ext cx="3690364" cy="828069"/>
          </a:xfrm>
          <a:prstGeom prst="chevron">
            <a:avLst/>
          </a:prstGeom>
          <a:solidFill>
            <a:schemeClr val="tx1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1016" tIns="40509" rIns="40509" bIns="81016" anchor="ctr"/>
          <a:lstStyle/>
          <a:p>
            <a:pPr algn="ctr" defTabSz="803115">
              <a:lnSpc>
                <a:spcPct val="125000"/>
              </a:lnSpc>
              <a:defRPr/>
            </a:pPr>
            <a:r>
              <a:rPr lang="zh-CN" altLang="en-US" sz="2000" spc="-45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/>
                <a:cs typeface="Segoe UI" pitchFamily="34" charset="0"/>
              </a:rPr>
              <a:t>新课导入，知识讲解，布置作业</a:t>
            </a:r>
            <a:endParaRPr lang="en-US" altLang="zh-CN" sz="2000" spc="-4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/>
              <a:cs typeface="Segoe UI" pitchFamily="34" charset="0"/>
            </a:endParaRPr>
          </a:p>
        </p:txBody>
      </p:sp>
      <p:sp>
        <p:nvSpPr>
          <p:cNvPr id="15" name="燕尾形 14"/>
          <p:cNvSpPr/>
          <p:nvPr/>
        </p:nvSpPr>
        <p:spPr bwMode="auto">
          <a:xfrm>
            <a:off x="5158279" y="1576498"/>
            <a:ext cx="3690363" cy="828069"/>
          </a:xfrm>
          <a:prstGeom prst="chevron">
            <a:avLst/>
          </a:prstGeom>
          <a:solidFill>
            <a:schemeClr val="tx1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1016" tIns="40509" rIns="40509" bIns="81016" anchor="ctr"/>
          <a:lstStyle/>
          <a:p>
            <a:pPr algn="r" defTabSz="803115">
              <a:lnSpc>
                <a:spcPct val="125000"/>
              </a:lnSpc>
              <a:defRPr/>
            </a:pPr>
            <a:r>
              <a:rPr lang="zh-CN" altLang="en-US" sz="2000" spc="-45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/>
                <a:cs typeface="Segoe UI" pitchFamily="34" charset="0"/>
              </a:rPr>
              <a:t>完成作业</a:t>
            </a:r>
            <a:r>
              <a:rPr lang="zh-CN" altLang="en-US" sz="2000" spc="-45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/>
                <a:cs typeface="Segoe UI" pitchFamily="34" charset="0"/>
              </a:rPr>
              <a:t>（含复习和了解性预习</a:t>
            </a:r>
            <a:r>
              <a:rPr lang="zh-CN" altLang="en-US" sz="2000" spc="-45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/>
                <a:cs typeface="Segoe UI" pitchFamily="34" charset="0"/>
              </a:rPr>
              <a:t>）</a:t>
            </a:r>
            <a:endParaRPr lang="en-US" altLang="zh-CN" sz="2000" spc="-4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/>
              <a:cs typeface="Segoe UI" pitchFamily="34" charset="0"/>
            </a:endParaRPr>
          </a:p>
        </p:txBody>
      </p:sp>
      <p:sp>
        <p:nvSpPr>
          <p:cNvPr id="871436" name="矩形 15"/>
          <p:cNvSpPr>
            <a:spLocks noChangeArrowheads="1"/>
          </p:cNvSpPr>
          <p:nvPr/>
        </p:nvSpPr>
        <p:spPr bwMode="auto">
          <a:xfrm>
            <a:off x="1909993" y="3286544"/>
            <a:ext cx="6081088" cy="43754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98123" tIns="49015" rIns="98123" bIns="49015">
            <a:spAutoFit/>
          </a:bodyPr>
          <a:lstStyle/>
          <a:p>
            <a:pPr algn="ctr" defTabSz="980740"/>
            <a:r>
              <a:rPr lang="zh-CN" altLang="en-US" sz="2200" dirty="0" smtClean="0">
                <a:solidFill>
                  <a:srgbClr val="FF0000"/>
                </a:solidFill>
                <a:latin typeface="Segoe UI" pitchFamily="34" charset="0"/>
                <a:ea typeface="微软雅黑" pitchFamily="34" charset="-122"/>
              </a:rPr>
              <a:t>新课堂</a:t>
            </a:r>
            <a:r>
              <a:rPr lang="zh-CN" altLang="en-US" sz="2200" dirty="0">
                <a:solidFill>
                  <a:srgbClr val="FF0000"/>
                </a:solidFill>
                <a:latin typeface="Segoe UI" pitchFamily="34" charset="0"/>
                <a:ea typeface="微软雅黑" pitchFamily="34" charset="-122"/>
              </a:rPr>
              <a:t>：学习知识在课外，内化知识在课堂</a:t>
            </a:r>
          </a:p>
        </p:txBody>
      </p:sp>
      <p:sp>
        <p:nvSpPr>
          <p:cNvPr id="871437" name="矩形 16"/>
          <p:cNvSpPr>
            <a:spLocks noChangeArrowheads="1"/>
          </p:cNvSpPr>
          <p:nvPr/>
        </p:nvSpPr>
        <p:spPr bwMode="auto">
          <a:xfrm>
            <a:off x="2214546" y="489202"/>
            <a:ext cx="6072230" cy="43754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98123" tIns="49015" rIns="98123" bIns="49015">
            <a:spAutoFit/>
          </a:bodyPr>
          <a:lstStyle/>
          <a:p>
            <a:pPr defTabSz="980740"/>
            <a:r>
              <a:rPr lang="zh-CN" altLang="en-US" sz="2200" dirty="0">
                <a:solidFill>
                  <a:srgbClr val="0000FF"/>
                </a:solidFill>
                <a:latin typeface="Segoe UI" pitchFamily="34" charset="0"/>
                <a:ea typeface="微软雅黑" pitchFamily="34" charset="-122"/>
              </a:rPr>
              <a:t>传统课堂：学习知识在课堂，内化知识在课外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464835" y="907584"/>
            <a:ext cx="1292265" cy="49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123" tIns="49015" rIns="98123" bIns="49015">
            <a:spAutoFit/>
          </a:bodyPr>
          <a:lstStyle/>
          <a:p>
            <a:pPr defTabSz="980740"/>
            <a:r>
              <a:rPr lang="zh-CN" altLang="en-US" sz="2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rPr>
              <a:t>课堂内</a:t>
            </a:r>
            <a:endParaRPr lang="zh-CN" altLang="en-US" sz="2600" dirty="0">
              <a:solidFill>
                <a:srgbClr val="000000"/>
              </a:solidFill>
              <a:latin typeface="Segoe UI" pitchFamily="34" charset="0"/>
              <a:ea typeface="微软雅黑" pitchFamily="34" charset="-122"/>
              <a:cs typeface="Segoe UI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357951" y="868954"/>
            <a:ext cx="1324770" cy="49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123" tIns="49015" rIns="98123" bIns="49015">
            <a:spAutoFit/>
          </a:bodyPr>
          <a:lstStyle/>
          <a:p>
            <a:pPr defTabSz="980740"/>
            <a:r>
              <a:rPr lang="zh-CN" altLang="en-US" sz="2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rPr>
              <a:t>课堂外</a:t>
            </a:r>
            <a:endParaRPr lang="zh-CN" altLang="en-US" sz="2600" dirty="0">
              <a:solidFill>
                <a:srgbClr val="000000"/>
              </a:solidFill>
              <a:latin typeface="Segoe UI" pitchFamily="34" charset="0"/>
              <a:ea typeface="微软雅黑" pitchFamily="34" charset="-122"/>
              <a:cs typeface="Segoe UI" pitchFamily="34" charset="0"/>
            </a:endParaRPr>
          </a:p>
        </p:txBody>
      </p:sp>
      <p:sp>
        <p:nvSpPr>
          <p:cNvPr id="871441" name="矩形 20"/>
          <p:cNvSpPr>
            <a:spLocks noChangeArrowheads="1"/>
          </p:cNvSpPr>
          <p:nvPr/>
        </p:nvSpPr>
        <p:spPr bwMode="auto">
          <a:xfrm>
            <a:off x="2464836" y="2650288"/>
            <a:ext cx="1302976" cy="40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440" tIns="49191" rIns="98440" bIns="49191">
            <a:spAutoFit/>
          </a:bodyPr>
          <a:lstStyle/>
          <a:p>
            <a:pPr defTabSz="870335"/>
            <a:r>
              <a:rPr lang="zh-CN" altLang="en-US" sz="2000" dirty="0">
                <a:solidFill>
                  <a:srgbClr val="000000"/>
                </a:solidFill>
                <a:latin typeface="Segoe UI" pitchFamily="34" charset="0"/>
                <a:ea typeface="微软雅黑" pitchFamily="34" charset="-122"/>
              </a:rPr>
              <a:t>学习知识</a:t>
            </a:r>
          </a:p>
        </p:txBody>
      </p:sp>
      <p:sp>
        <p:nvSpPr>
          <p:cNvPr id="871442" name="矩形 21"/>
          <p:cNvSpPr>
            <a:spLocks noChangeArrowheads="1"/>
          </p:cNvSpPr>
          <p:nvPr/>
        </p:nvSpPr>
        <p:spPr bwMode="auto">
          <a:xfrm>
            <a:off x="6357951" y="2639760"/>
            <a:ext cx="1633130" cy="40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440" tIns="49191" rIns="98440" bIns="49191">
            <a:spAutoFit/>
          </a:bodyPr>
          <a:lstStyle/>
          <a:p>
            <a:pPr defTabSz="870335"/>
            <a:r>
              <a:rPr lang="zh-CN" altLang="en-US" sz="2000" dirty="0">
                <a:solidFill>
                  <a:srgbClr val="000000"/>
                </a:solidFill>
                <a:latin typeface="Segoe UI" pitchFamily="34" charset="0"/>
                <a:ea typeface="微软雅黑" pitchFamily="34" charset="-122"/>
              </a:rPr>
              <a:t>内化知识</a:t>
            </a:r>
          </a:p>
        </p:txBody>
      </p:sp>
      <p:sp>
        <p:nvSpPr>
          <p:cNvPr id="871443" name="矩形 22"/>
          <p:cNvSpPr>
            <a:spLocks noChangeArrowheads="1"/>
          </p:cNvSpPr>
          <p:nvPr/>
        </p:nvSpPr>
        <p:spPr bwMode="auto">
          <a:xfrm>
            <a:off x="2464836" y="5716836"/>
            <a:ext cx="1236474" cy="40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440" tIns="49191" rIns="98440" bIns="49191">
            <a:spAutoFit/>
          </a:bodyPr>
          <a:lstStyle/>
          <a:p>
            <a:pPr defTabSz="870335"/>
            <a:r>
              <a:rPr lang="zh-CN" altLang="en-US" sz="2000" dirty="0">
                <a:solidFill>
                  <a:srgbClr val="000000"/>
                </a:solidFill>
                <a:latin typeface="Segoe UI" pitchFamily="34" charset="0"/>
                <a:ea typeface="微软雅黑" pitchFamily="34" charset="-122"/>
              </a:rPr>
              <a:t>学习知识</a:t>
            </a:r>
          </a:p>
        </p:txBody>
      </p:sp>
      <p:sp>
        <p:nvSpPr>
          <p:cNvPr id="871444" name="矩形 23"/>
          <p:cNvSpPr>
            <a:spLocks noChangeArrowheads="1"/>
          </p:cNvSpPr>
          <p:nvPr/>
        </p:nvSpPr>
        <p:spPr bwMode="auto">
          <a:xfrm>
            <a:off x="6357951" y="5655300"/>
            <a:ext cx="1348975" cy="40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440" tIns="49191" rIns="98440" bIns="49191">
            <a:spAutoFit/>
          </a:bodyPr>
          <a:lstStyle/>
          <a:p>
            <a:pPr defTabSz="870335"/>
            <a:r>
              <a:rPr lang="zh-CN" altLang="en-US" sz="2000" dirty="0">
                <a:solidFill>
                  <a:srgbClr val="000000"/>
                </a:solidFill>
                <a:latin typeface="Segoe UI" pitchFamily="34" charset="0"/>
                <a:ea typeface="微软雅黑" pitchFamily="34" charset="-122"/>
              </a:rPr>
              <a:t>内化知识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871436" grpId="0" animBg="1"/>
      <p:bldP spid="19" grpId="0"/>
      <p:bldP spid="20" grpId="0"/>
      <p:bldP spid="871441" grpId="0"/>
      <p:bldP spid="871442" grpId="0"/>
      <p:bldP spid="871443" grpId="0"/>
      <p:bldP spid="87144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549400" y="573088"/>
            <a:ext cx="6586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320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2、导学式课堂模式“课前四问”</a:t>
            </a: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1368425" y="1736725"/>
            <a:ext cx="7262813" cy="4176713"/>
            <a:chOff x="0" y="0"/>
            <a:chExt cx="4224" cy="2635"/>
          </a:xfrm>
        </p:grpSpPr>
        <p:sp>
          <p:nvSpPr>
            <p:cNvPr id="45060" name="AutoShape 4"/>
            <p:cNvSpPr>
              <a:spLocks noChangeArrowheads="1"/>
            </p:cNvSpPr>
            <p:nvPr/>
          </p:nvSpPr>
          <p:spPr bwMode="auto">
            <a:xfrm>
              <a:off x="3203" y="910"/>
              <a:ext cx="1021" cy="1725"/>
            </a:xfrm>
            <a:prstGeom prst="roundRect">
              <a:avLst>
                <a:gd name="adj" fmla="val 13745"/>
              </a:avLst>
            </a:prstGeom>
            <a:noFill/>
            <a:ln w="38100" cap="flat" cmpd="sng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61" name="AutoShape 5"/>
            <p:cNvSpPr>
              <a:spLocks noChangeArrowheads="1"/>
            </p:cNvSpPr>
            <p:nvPr/>
          </p:nvSpPr>
          <p:spPr bwMode="auto">
            <a:xfrm>
              <a:off x="2135" y="910"/>
              <a:ext cx="1015" cy="1725"/>
            </a:xfrm>
            <a:prstGeom prst="roundRect">
              <a:avLst>
                <a:gd name="adj" fmla="val 13745"/>
              </a:avLst>
            </a:prstGeom>
            <a:noFill/>
            <a:ln w="38100" cap="flat" cmpd="sng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62" name="AutoShape 6"/>
            <p:cNvSpPr>
              <a:spLocks noChangeArrowheads="1"/>
            </p:cNvSpPr>
            <p:nvPr/>
          </p:nvSpPr>
          <p:spPr bwMode="auto">
            <a:xfrm>
              <a:off x="1075" y="910"/>
              <a:ext cx="985" cy="1725"/>
            </a:xfrm>
            <a:prstGeom prst="roundRect">
              <a:avLst>
                <a:gd name="adj" fmla="val 13745"/>
              </a:avLst>
            </a:prstGeom>
            <a:noFill/>
            <a:ln w="38100" cap="flat" cmpd="sng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63" name="AutoShape 7"/>
            <p:cNvSpPr>
              <a:spLocks noChangeArrowheads="1"/>
            </p:cNvSpPr>
            <p:nvPr/>
          </p:nvSpPr>
          <p:spPr bwMode="auto">
            <a:xfrm>
              <a:off x="0" y="910"/>
              <a:ext cx="1021" cy="1725"/>
            </a:xfrm>
            <a:prstGeom prst="roundRect">
              <a:avLst>
                <a:gd name="adj" fmla="val 13745"/>
              </a:avLst>
            </a:prstGeom>
            <a:noFill/>
            <a:ln w="38100" cap="flat" cmpd="sng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5064" name="Group 8"/>
            <p:cNvGrpSpPr>
              <a:grpSpLocks/>
            </p:cNvGrpSpPr>
            <p:nvPr/>
          </p:nvGrpSpPr>
          <p:grpSpPr bwMode="auto">
            <a:xfrm>
              <a:off x="167" y="0"/>
              <a:ext cx="3715" cy="731"/>
              <a:chOff x="0" y="0"/>
              <a:chExt cx="4080" cy="720"/>
            </a:xfrm>
          </p:grpSpPr>
          <p:sp>
            <p:nvSpPr>
              <p:cNvPr id="45065" name="Rectangle 9"/>
              <p:cNvSpPr>
                <a:spLocks noChangeArrowheads="1"/>
              </p:cNvSpPr>
              <p:nvPr/>
            </p:nvSpPr>
            <p:spPr bwMode="auto">
              <a:xfrm rot="3419336">
                <a:off x="0" y="48"/>
                <a:ext cx="672" cy="672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 cap="flat" cmpd="sng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grpSp>
            <p:nvGrpSpPr>
              <p:cNvPr id="45066" name="Group 10"/>
              <p:cNvGrpSpPr>
                <a:grpSpLocks/>
              </p:cNvGrpSpPr>
              <p:nvPr/>
            </p:nvGrpSpPr>
            <p:grpSpPr bwMode="auto">
              <a:xfrm>
                <a:off x="672" y="144"/>
                <a:ext cx="624" cy="96"/>
                <a:chOff x="0" y="0"/>
                <a:chExt cx="468" cy="244"/>
              </a:xfrm>
            </p:grpSpPr>
            <p:sp>
              <p:nvSpPr>
                <p:cNvPr id="45067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68" name="Rectangle 12"/>
                <p:cNvSpPr>
                  <a:spLocks noChangeArrowheads="1"/>
                </p:cNvSpPr>
                <p:nvPr/>
              </p:nvSpPr>
              <p:spPr bwMode="auto">
                <a:xfrm>
                  <a:off x="45" y="2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69" name="Oval 13"/>
                <p:cNvSpPr>
                  <a:spLocks noChangeArrowheads="1"/>
                </p:cNvSpPr>
                <p:nvPr/>
              </p:nvSpPr>
              <p:spPr bwMode="auto">
                <a:xfrm>
                  <a:off x="397" y="4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 cap="flat" cmpd="sng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70" name="Oval 14"/>
                <p:cNvSpPr>
                  <a:spLocks noChangeArrowheads="1"/>
                </p:cNvSpPr>
                <p:nvPr/>
              </p:nvSpPr>
              <p:spPr bwMode="auto">
                <a:xfrm>
                  <a:off x="435" y="80"/>
                  <a:ext cx="20" cy="6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5071" name="Rectangle 15"/>
              <p:cNvSpPr>
                <a:spLocks noChangeArrowheads="1"/>
              </p:cNvSpPr>
              <p:nvPr/>
            </p:nvSpPr>
            <p:spPr bwMode="auto">
              <a:xfrm rot="3419336">
                <a:off x="1152" y="0"/>
                <a:ext cx="672" cy="672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grpSp>
            <p:nvGrpSpPr>
              <p:cNvPr id="45072" name="Group 16"/>
              <p:cNvGrpSpPr>
                <a:grpSpLocks/>
              </p:cNvGrpSpPr>
              <p:nvPr/>
            </p:nvGrpSpPr>
            <p:grpSpPr bwMode="auto">
              <a:xfrm>
                <a:off x="1824" y="144"/>
                <a:ext cx="624" cy="96"/>
                <a:chOff x="0" y="0"/>
                <a:chExt cx="468" cy="244"/>
              </a:xfrm>
            </p:grpSpPr>
            <p:sp>
              <p:nvSpPr>
                <p:cNvPr id="45073" name="Oval 1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74" name="Rectangle 18"/>
                <p:cNvSpPr>
                  <a:spLocks noChangeArrowheads="1"/>
                </p:cNvSpPr>
                <p:nvPr/>
              </p:nvSpPr>
              <p:spPr bwMode="auto">
                <a:xfrm>
                  <a:off x="45" y="2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75" name="Oval 19"/>
                <p:cNvSpPr>
                  <a:spLocks noChangeArrowheads="1"/>
                </p:cNvSpPr>
                <p:nvPr/>
              </p:nvSpPr>
              <p:spPr bwMode="auto">
                <a:xfrm>
                  <a:off x="397" y="4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 cap="flat" cmpd="sng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76" name="Oval 20"/>
                <p:cNvSpPr>
                  <a:spLocks noChangeArrowheads="1"/>
                </p:cNvSpPr>
                <p:nvPr/>
              </p:nvSpPr>
              <p:spPr bwMode="auto">
                <a:xfrm>
                  <a:off x="435" y="80"/>
                  <a:ext cx="20" cy="6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5077" name="Rectangle 21"/>
              <p:cNvSpPr>
                <a:spLocks noChangeArrowheads="1"/>
              </p:cNvSpPr>
              <p:nvPr/>
            </p:nvSpPr>
            <p:spPr bwMode="auto">
              <a:xfrm rot="3419336">
                <a:off x="2256" y="0"/>
                <a:ext cx="672" cy="672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 cap="flat" cmpd="sng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grpSp>
            <p:nvGrpSpPr>
              <p:cNvPr id="45078" name="Group 22"/>
              <p:cNvGrpSpPr>
                <a:grpSpLocks/>
              </p:cNvGrpSpPr>
              <p:nvPr/>
            </p:nvGrpSpPr>
            <p:grpSpPr bwMode="auto">
              <a:xfrm>
                <a:off x="2976" y="144"/>
                <a:ext cx="816" cy="96"/>
                <a:chOff x="0" y="0"/>
                <a:chExt cx="468" cy="244"/>
              </a:xfrm>
            </p:grpSpPr>
            <p:sp>
              <p:nvSpPr>
                <p:cNvPr id="45079" name="Oval 2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80" name="Rectangle 24"/>
                <p:cNvSpPr>
                  <a:spLocks noChangeArrowheads="1"/>
                </p:cNvSpPr>
                <p:nvPr/>
              </p:nvSpPr>
              <p:spPr bwMode="auto">
                <a:xfrm>
                  <a:off x="45" y="2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81" name="Oval 25"/>
                <p:cNvSpPr>
                  <a:spLocks noChangeArrowheads="1"/>
                </p:cNvSpPr>
                <p:nvPr/>
              </p:nvSpPr>
              <p:spPr bwMode="auto">
                <a:xfrm>
                  <a:off x="397" y="4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 cap="flat" cmpd="sng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082" name="Oval 26"/>
                <p:cNvSpPr>
                  <a:spLocks noChangeArrowheads="1"/>
                </p:cNvSpPr>
                <p:nvPr/>
              </p:nvSpPr>
              <p:spPr bwMode="auto">
                <a:xfrm>
                  <a:off x="435" y="80"/>
                  <a:ext cx="20" cy="6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5083" name="Rectangle 27"/>
              <p:cNvSpPr>
                <a:spLocks noChangeArrowheads="1"/>
              </p:cNvSpPr>
              <p:nvPr/>
            </p:nvSpPr>
            <p:spPr bwMode="auto">
              <a:xfrm rot="3419336">
                <a:off x="3408" y="0"/>
                <a:ext cx="672" cy="672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5084" name="Rectangle 28"/>
            <p:cNvSpPr>
              <a:spLocks noChangeArrowheads="1"/>
            </p:cNvSpPr>
            <p:nvPr/>
          </p:nvSpPr>
          <p:spPr bwMode="auto">
            <a:xfrm>
              <a:off x="212" y="182"/>
              <a:ext cx="57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757" tIns="47879" rIns="95757" bIns="47879">
              <a:spAutoFit/>
            </a:bodyPr>
            <a:lstStyle/>
            <a:p>
              <a:pPr algn="l" defTabSz="958850" eaLnBrk="1" hangingPunct="1"/>
              <a:r>
                <a:rPr lang="zh-CN" altLang="en-US" sz="27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目 标</a:t>
              </a:r>
            </a:p>
          </p:txBody>
        </p:sp>
        <p:sp>
          <p:nvSpPr>
            <p:cNvPr id="45085" name="Rectangle 29"/>
            <p:cNvSpPr>
              <a:spLocks noChangeArrowheads="1"/>
            </p:cNvSpPr>
            <p:nvPr/>
          </p:nvSpPr>
          <p:spPr bwMode="auto">
            <a:xfrm>
              <a:off x="1210" y="182"/>
              <a:ext cx="57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757" tIns="47879" rIns="95757" bIns="47879">
              <a:spAutoFit/>
            </a:bodyPr>
            <a:lstStyle/>
            <a:p>
              <a:pPr algn="l" defTabSz="958850" eaLnBrk="1" hangingPunct="1"/>
              <a:r>
                <a:rPr lang="zh-CN" altLang="en-US" sz="27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方 法</a:t>
              </a:r>
            </a:p>
          </p:txBody>
        </p:sp>
        <p:sp>
          <p:nvSpPr>
            <p:cNvPr id="45086" name="Rectangle 30"/>
            <p:cNvSpPr>
              <a:spLocks noChangeArrowheads="1"/>
            </p:cNvSpPr>
            <p:nvPr/>
          </p:nvSpPr>
          <p:spPr bwMode="auto">
            <a:xfrm>
              <a:off x="2278" y="175"/>
              <a:ext cx="56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757" tIns="47879" rIns="95757" bIns="47879">
              <a:spAutoFit/>
            </a:bodyPr>
            <a:lstStyle/>
            <a:p>
              <a:pPr algn="l" defTabSz="958850" eaLnBrk="1" hangingPunct="1"/>
              <a:r>
                <a:rPr lang="zh-CN" altLang="en-US" sz="2700">
                  <a:solidFill>
                    <a:srgbClr val="FF0000"/>
                  </a:solidFill>
                  <a:latin typeface="Times New Roman" pitchFamily="18" charset="0"/>
                  <a:ea typeface="微软雅黑" pitchFamily="34" charset="-122"/>
                </a:rPr>
                <a:t>效率</a:t>
              </a:r>
              <a:r>
                <a:rPr lang="zh-CN" altLang="en-US" sz="270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5087" name="Rectangle 31"/>
            <p:cNvSpPr>
              <a:spLocks noChangeArrowheads="1"/>
            </p:cNvSpPr>
            <p:nvPr/>
          </p:nvSpPr>
          <p:spPr bwMode="auto">
            <a:xfrm>
              <a:off x="3251" y="182"/>
              <a:ext cx="625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757" tIns="47879" rIns="95757" bIns="47879">
              <a:spAutoFit/>
            </a:bodyPr>
            <a:lstStyle/>
            <a:p>
              <a:pPr algn="l" defTabSz="958850" eaLnBrk="1" hangingPunct="1"/>
              <a:r>
                <a:rPr lang="zh-CN" altLang="en-US" sz="27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达 标</a:t>
              </a:r>
              <a:r>
                <a:rPr lang="zh-CN" altLang="en-US" sz="270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5088" name="Rectangle 32"/>
            <p:cNvSpPr>
              <a:spLocks noChangeArrowheads="1"/>
            </p:cNvSpPr>
            <p:nvPr/>
          </p:nvSpPr>
          <p:spPr bwMode="auto">
            <a:xfrm>
              <a:off x="121" y="1179"/>
              <a:ext cx="736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57" tIns="47879" rIns="95757" bIns="47879">
              <a:spAutoFit/>
            </a:bodyPr>
            <a:lstStyle/>
            <a:p>
              <a:pPr algn="l" defTabSz="958850" eaLnBrk="1" hangingPunct="1"/>
              <a:r>
                <a:rPr lang="zh-CN" altLang="en-US" sz="2300">
                  <a:solidFill>
                    <a:schemeClr val="tx1"/>
                  </a:solidFill>
                  <a:latin typeface="Times New Roman" pitchFamily="18" charset="0"/>
                  <a:ea typeface="华文细黑" pitchFamily="2" charset="-122"/>
                </a:rPr>
                <a:t>你打算这节课让学生获得什么？</a:t>
              </a:r>
            </a:p>
          </p:txBody>
        </p:sp>
        <p:sp>
          <p:nvSpPr>
            <p:cNvPr id="45089" name="Rectangle 33"/>
            <p:cNvSpPr>
              <a:spLocks noChangeArrowheads="1"/>
            </p:cNvSpPr>
            <p:nvPr/>
          </p:nvSpPr>
          <p:spPr bwMode="auto">
            <a:xfrm>
              <a:off x="1218" y="1165"/>
              <a:ext cx="712" cy="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57" tIns="47879" rIns="95757" bIns="47879">
              <a:spAutoFit/>
            </a:bodyPr>
            <a:lstStyle/>
            <a:p>
              <a:pPr algn="l" defTabSz="958850" eaLnBrk="1" hangingPunct="1"/>
              <a:r>
                <a:rPr lang="zh-CN" altLang="en-US" sz="2300">
                  <a:solidFill>
                    <a:schemeClr val="tx1"/>
                  </a:solidFill>
                  <a:latin typeface="Times New Roman" pitchFamily="18" charset="0"/>
                  <a:ea typeface="华文细黑" pitchFamily="2" charset="-122"/>
                </a:rPr>
                <a:t>你打算让学生怎样获得？</a:t>
              </a:r>
            </a:p>
          </p:txBody>
        </p:sp>
        <p:sp>
          <p:nvSpPr>
            <p:cNvPr id="45090" name="Rectangle 34"/>
            <p:cNvSpPr>
              <a:spLocks noChangeArrowheads="1"/>
            </p:cNvSpPr>
            <p:nvPr/>
          </p:nvSpPr>
          <p:spPr bwMode="auto">
            <a:xfrm>
              <a:off x="2253" y="1179"/>
              <a:ext cx="771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57" tIns="47879" rIns="95757" bIns="47879">
              <a:spAutoFit/>
            </a:bodyPr>
            <a:lstStyle/>
            <a:p>
              <a:pPr algn="l" defTabSz="958850" eaLnBrk="1" hangingPunct="1"/>
              <a:r>
                <a:rPr lang="zh-CN" altLang="en-US" sz="2300">
                  <a:solidFill>
                    <a:schemeClr val="tx1"/>
                  </a:solidFill>
                  <a:latin typeface="Times New Roman" pitchFamily="18" charset="0"/>
                  <a:ea typeface="华文细黑" pitchFamily="2" charset="-122"/>
                </a:rPr>
                <a:t>你打算用多长时间让学生获得？</a:t>
              </a:r>
            </a:p>
          </p:txBody>
        </p:sp>
        <p:sp>
          <p:nvSpPr>
            <p:cNvPr id="45091" name="Rectangle 35"/>
            <p:cNvSpPr>
              <a:spLocks noChangeArrowheads="1"/>
            </p:cNvSpPr>
            <p:nvPr/>
          </p:nvSpPr>
          <p:spPr bwMode="auto">
            <a:xfrm>
              <a:off x="3387" y="1165"/>
              <a:ext cx="713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57" tIns="47879" rIns="95757" bIns="47879">
              <a:spAutoFit/>
            </a:bodyPr>
            <a:lstStyle/>
            <a:p>
              <a:pPr algn="l" defTabSz="958850" eaLnBrk="1" hangingPunct="1"/>
              <a:r>
                <a:rPr lang="zh-CN" altLang="en-US" sz="2300">
                  <a:solidFill>
                    <a:schemeClr val="tx1"/>
                  </a:solidFill>
                  <a:latin typeface="Times New Roman" pitchFamily="18" charset="0"/>
                  <a:ea typeface="华文细黑" pitchFamily="2" charset="-122"/>
                </a:rPr>
                <a:t>你怎么知道学生已经达到了要求？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16"/>
          <p:cNvSpPr>
            <a:spLocks noChangeArrowheads="1"/>
          </p:cNvSpPr>
          <p:nvPr/>
        </p:nvSpPr>
        <p:spPr bwMode="gray">
          <a:xfrm>
            <a:off x="6162660" y="1419685"/>
            <a:ext cx="1819275" cy="31432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F7F7F7"/>
              </a:gs>
              <a:gs pos="100000">
                <a:srgbClr val="EAEAEA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Lef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2782" name="Rectangle 18"/>
          <p:cNvSpPr>
            <a:spLocks noChangeArrowheads="1"/>
          </p:cNvSpPr>
          <p:nvPr/>
        </p:nvSpPr>
        <p:spPr bwMode="gray">
          <a:xfrm>
            <a:off x="6162660" y="2048335"/>
            <a:ext cx="1819275" cy="31432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F7F7F7"/>
              </a:gs>
              <a:gs pos="100000">
                <a:srgbClr val="EAEAEA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Lef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endParaRPr lang="zh-CN" altLang="en-US" dirty="0"/>
          </a:p>
        </p:txBody>
      </p:sp>
      <p:sp>
        <p:nvSpPr>
          <p:cNvPr id="32783" name="Rectangle 19"/>
          <p:cNvSpPr>
            <a:spLocks noChangeArrowheads="1"/>
          </p:cNvSpPr>
          <p:nvPr/>
        </p:nvSpPr>
        <p:spPr bwMode="gray">
          <a:xfrm>
            <a:off x="6176948" y="2048335"/>
            <a:ext cx="1684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600" dirty="0" smtClean="0">
                <a:solidFill>
                  <a:srgbClr val="080808"/>
                </a:solidFill>
                <a:latin typeface="Verdana" pitchFamily="34" charset="0"/>
              </a:rPr>
              <a:t>新教材</a:t>
            </a:r>
            <a:endParaRPr lang="en-US" altLang="zh-CN" sz="1600" b="1" dirty="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32784" name="Rectangle 20"/>
          <p:cNvSpPr>
            <a:spLocks noChangeArrowheads="1"/>
          </p:cNvSpPr>
          <p:nvPr/>
        </p:nvSpPr>
        <p:spPr bwMode="gray">
          <a:xfrm>
            <a:off x="6173949" y="3318335"/>
            <a:ext cx="1819275" cy="31432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F7F7F7"/>
              </a:gs>
              <a:gs pos="100000">
                <a:srgbClr val="EAEAEA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Lef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2785" name="Rectangle 21"/>
          <p:cNvSpPr>
            <a:spLocks noChangeArrowheads="1"/>
          </p:cNvSpPr>
          <p:nvPr/>
        </p:nvSpPr>
        <p:spPr bwMode="gray">
          <a:xfrm>
            <a:off x="6188237" y="3318335"/>
            <a:ext cx="1684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600" b="1" dirty="0" smtClean="0">
                <a:solidFill>
                  <a:srgbClr val="080808"/>
                </a:solidFill>
                <a:latin typeface="Verdana" pitchFamily="34" charset="0"/>
              </a:rPr>
              <a:t>考试招生改革</a:t>
            </a:r>
            <a:endParaRPr lang="en-US" altLang="zh-CN" sz="1600" b="1" dirty="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32786" name="Rectangle 22"/>
          <p:cNvSpPr>
            <a:spLocks noChangeArrowheads="1"/>
          </p:cNvSpPr>
          <p:nvPr/>
        </p:nvSpPr>
        <p:spPr bwMode="gray">
          <a:xfrm>
            <a:off x="6162660" y="2734135"/>
            <a:ext cx="1819275" cy="31432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F7F7F7"/>
              </a:gs>
              <a:gs pos="100000">
                <a:srgbClr val="EAEAEA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Lef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2787" name="Rectangle 23"/>
          <p:cNvSpPr>
            <a:spLocks noChangeArrowheads="1"/>
          </p:cNvSpPr>
          <p:nvPr/>
        </p:nvSpPr>
        <p:spPr bwMode="gray">
          <a:xfrm>
            <a:off x="6176948" y="2734135"/>
            <a:ext cx="1684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600" b="1" dirty="0" smtClean="0">
                <a:solidFill>
                  <a:srgbClr val="080808"/>
                </a:solidFill>
                <a:latin typeface="Verdana" pitchFamily="34" charset="0"/>
              </a:rPr>
              <a:t>考试内容改革</a:t>
            </a:r>
            <a:endParaRPr lang="en-US" altLang="zh-CN" sz="1600" b="1" dirty="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32798" name="Rectangle 34"/>
          <p:cNvSpPr>
            <a:spLocks noChangeArrowheads="1"/>
          </p:cNvSpPr>
          <p:nvPr/>
        </p:nvSpPr>
        <p:spPr bwMode="gray">
          <a:xfrm>
            <a:off x="5984860" y="1419685"/>
            <a:ext cx="176213" cy="320675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PerspectiveTopLeft"/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2799" name="Rectangle 35"/>
          <p:cNvSpPr>
            <a:spLocks noChangeArrowheads="1"/>
          </p:cNvSpPr>
          <p:nvPr/>
        </p:nvSpPr>
        <p:spPr bwMode="gray">
          <a:xfrm>
            <a:off x="5984860" y="2048335"/>
            <a:ext cx="176213" cy="320675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PerspectiveTopLeft"/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2800" name="Rectangle 36"/>
          <p:cNvSpPr>
            <a:spLocks noChangeArrowheads="1"/>
          </p:cNvSpPr>
          <p:nvPr/>
        </p:nvSpPr>
        <p:spPr bwMode="gray">
          <a:xfrm>
            <a:off x="5996149" y="3318335"/>
            <a:ext cx="176213" cy="320675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TopLeft"/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2801" name="Rectangle 37"/>
          <p:cNvSpPr>
            <a:spLocks noChangeArrowheads="1"/>
          </p:cNvSpPr>
          <p:nvPr/>
        </p:nvSpPr>
        <p:spPr bwMode="gray">
          <a:xfrm>
            <a:off x="5984860" y="2734135"/>
            <a:ext cx="176213" cy="320675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TopLeft"/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cxnSp>
        <p:nvCxnSpPr>
          <p:cNvPr id="32806" name="AutoShape 42"/>
          <p:cNvCxnSpPr>
            <a:cxnSpLocks noChangeShapeType="1"/>
            <a:stCxn id="32795" idx="3"/>
            <a:endCxn id="32798" idx="1"/>
          </p:cNvCxnSpPr>
          <p:nvPr/>
        </p:nvCxnSpPr>
        <p:spPr bwMode="black">
          <a:xfrm flipV="1">
            <a:off x="5299060" y="1580023"/>
            <a:ext cx="685800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</p:cxnSp>
      <p:cxnSp>
        <p:nvCxnSpPr>
          <p:cNvPr id="32807" name="AutoShape 43"/>
          <p:cNvCxnSpPr>
            <a:cxnSpLocks noChangeShapeType="1"/>
            <a:stCxn id="32795" idx="3"/>
            <a:endCxn id="32799" idx="1"/>
          </p:cNvCxnSpPr>
          <p:nvPr/>
        </p:nvCxnSpPr>
        <p:spPr bwMode="black">
          <a:xfrm>
            <a:off x="5299060" y="1581611"/>
            <a:ext cx="685800" cy="6270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</p:cxnSp>
      <p:cxnSp>
        <p:nvCxnSpPr>
          <p:cNvPr id="32808" name="AutoShape 44"/>
          <p:cNvCxnSpPr>
            <a:cxnSpLocks noChangeShapeType="1"/>
            <a:stCxn id="32796" idx="3"/>
            <a:endCxn id="32801" idx="1"/>
          </p:cNvCxnSpPr>
          <p:nvPr/>
        </p:nvCxnSpPr>
        <p:spPr bwMode="black">
          <a:xfrm flipV="1">
            <a:off x="5299060" y="2894473"/>
            <a:ext cx="685800" cy="825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</p:cxnSp>
      <p:cxnSp>
        <p:nvCxnSpPr>
          <p:cNvPr id="32809" name="AutoShape 45"/>
          <p:cNvCxnSpPr>
            <a:cxnSpLocks noChangeShapeType="1"/>
            <a:stCxn id="32796" idx="3"/>
            <a:endCxn id="32800" idx="1"/>
          </p:cNvCxnSpPr>
          <p:nvPr/>
        </p:nvCxnSpPr>
        <p:spPr bwMode="black">
          <a:xfrm>
            <a:off x="5299060" y="2977023"/>
            <a:ext cx="697089" cy="5016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</p:cxn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08085" y="2143585"/>
            <a:ext cx="1422400" cy="1584325"/>
            <a:chOff x="2608" y="1076"/>
            <a:chExt cx="466" cy="51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32823" name="Picture 4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824" name="Picture 5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Oval 6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rgbClr val="E8BE0A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E8BE0A">
                      <a:alpha val="55000"/>
                    </a:srgbClr>
                  </a:gs>
                  <a:gs pos="100000">
                    <a:srgbClr val="E8BE0A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pic>
          <p:nvPicPr>
            <p:cNvPr id="32822" name="Picture 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16" name="Rectangle 52"/>
          <p:cNvSpPr>
            <a:spLocks noChangeArrowheads="1"/>
          </p:cNvSpPr>
          <p:nvPr/>
        </p:nvSpPr>
        <p:spPr bwMode="auto">
          <a:xfrm>
            <a:off x="1344084" y="2494363"/>
            <a:ext cx="13772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立德树人</a:t>
            </a:r>
            <a:endParaRPr lang="en-US" altLang="zh-CN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2812" name="AutoShape 48"/>
          <p:cNvCxnSpPr>
            <a:cxnSpLocks noChangeShapeType="1"/>
            <a:endCxn id="32815" idx="0"/>
          </p:cNvCxnSpPr>
          <p:nvPr/>
        </p:nvCxnSpPr>
        <p:spPr bwMode="black">
          <a:xfrm rot="5400000">
            <a:off x="1760522" y="3912061"/>
            <a:ext cx="542925" cy="0"/>
          </a:xfrm>
          <a:prstGeom prst="straightConnector1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</p:cxnSp>
      <p:sp>
        <p:nvSpPr>
          <p:cNvPr id="32813" name="Rectangle 49"/>
          <p:cNvSpPr>
            <a:spLocks noChangeArrowheads="1"/>
          </p:cNvSpPr>
          <p:nvPr/>
        </p:nvSpPr>
        <p:spPr bwMode="gray">
          <a:xfrm>
            <a:off x="1112823" y="4183523"/>
            <a:ext cx="1819275" cy="333375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2814" name="Rectangle 50"/>
          <p:cNvSpPr>
            <a:spLocks noChangeArrowheads="1"/>
          </p:cNvSpPr>
          <p:nvPr/>
        </p:nvSpPr>
        <p:spPr bwMode="gray">
          <a:xfrm>
            <a:off x="1323960" y="4200985"/>
            <a:ext cx="14303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rgbClr val="F8F8F8"/>
                </a:solidFill>
              </a:rPr>
              <a:t>Text in here</a:t>
            </a:r>
          </a:p>
        </p:txBody>
      </p:sp>
      <p:sp>
        <p:nvSpPr>
          <p:cNvPr id="32815" name="Rectangle 51"/>
          <p:cNvSpPr>
            <a:spLocks noChangeArrowheads="1"/>
          </p:cNvSpPr>
          <p:nvPr/>
        </p:nvSpPr>
        <p:spPr bwMode="ltGray">
          <a:xfrm>
            <a:off x="1122348" y="4183523"/>
            <a:ext cx="1819275" cy="333375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2817" name="Rectangle 53"/>
          <p:cNvSpPr>
            <a:spLocks noChangeArrowheads="1"/>
          </p:cNvSpPr>
          <p:nvPr/>
        </p:nvSpPr>
        <p:spPr bwMode="white">
          <a:xfrm>
            <a:off x="571473" y="2894473"/>
            <a:ext cx="23606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（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根本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任务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6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gray">
          <a:xfrm>
            <a:off x="3484548" y="1753060"/>
            <a:ext cx="1819275" cy="674688"/>
          </a:xfrm>
          <a:prstGeom prst="rect">
            <a:avLst/>
          </a:prstGeom>
          <a:gradFill rotWithShape="1">
            <a:gsLst>
              <a:gs pos="0">
                <a:srgbClr val="F8F8F8"/>
              </a:gs>
              <a:gs pos="100000">
                <a:srgbClr val="DDDDDD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2773" name="Rectangle 9"/>
          <p:cNvSpPr>
            <a:spLocks noChangeArrowheads="1"/>
          </p:cNvSpPr>
          <p:nvPr/>
        </p:nvSpPr>
        <p:spPr bwMode="gray">
          <a:xfrm>
            <a:off x="3536230" y="1870359"/>
            <a:ext cx="17803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600" b="1" dirty="0" smtClean="0">
                <a:solidFill>
                  <a:srgbClr val="080808"/>
                </a:solidFill>
                <a:latin typeface="Verdana" pitchFamily="34" charset="0"/>
              </a:rPr>
              <a:t>新一轮课程改革</a:t>
            </a:r>
            <a:endParaRPr lang="en-US" altLang="zh-CN" sz="1600" b="1" dirty="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gray">
          <a:xfrm>
            <a:off x="3479785" y="3138948"/>
            <a:ext cx="1819275" cy="674687"/>
          </a:xfrm>
          <a:prstGeom prst="rect">
            <a:avLst/>
          </a:prstGeom>
          <a:gradFill rotWithShape="1">
            <a:gsLst>
              <a:gs pos="0">
                <a:srgbClr val="F8F8F8"/>
              </a:gs>
              <a:gs pos="100000">
                <a:srgbClr val="DDDDDD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gray">
          <a:xfrm>
            <a:off x="3570096" y="3231905"/>
            <a:ext cx="1616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600" b="1" dirty="0" smtClean="0">
                <a:solidFill>
                  <a:srgbClr val="080808"/>
                </a:solidFill>
                <a:latin typeface="Verdana" pitchFamily="34" charset="0"/>
              </a:rPr>
              <a:t>考试招生改革</a:t>
            </a:r>
            <a:endParaRPr lang="en-US" altLang="zh-CN" sz="1600" b="1" dirty="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32776" name="Rectangle 12"/>
          <p:cNvSpPr>
            <a:spLocks noChangeArrowheads="1"/>
          </p:cNvSpPr>
          <p:nvPr/>
        </p:nvSpPr>
        <p:spPr bwMode="gray">
          <a:xfrm>
            <a:off x="3479785" y="4521660"/>
            <a:ext cx="1819275" cy="674688"/>
          </a:xfrm>
          <a:prstGeom prst="rect">
            <a:avLst/>
          </a:prstGeom>
          <a:gradFill rotWithShape="1">
            <a:gsLst>
              <a:gs pos="0">
                <a:srgbClr val="F8F8F8"/>
              </a:gs>
              <a:gs pos="100000">
                <a:srgbClr val="DDDDDD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gray">
          <a:xfrm>
            <a:off x="3600435" y="4614617"/>
            <a:ext cx="15779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600" b="1" dirty="0" smtClean="0">
                <a:solidFill>
                  <a:srgbClr val="080808"/>
                </a:solidFill>
                <a:latin typeface="Verdana" pitchFamily="34" charset="0"/>
              </a:rPr>
              <a:t>其他配套改革</a:t>
            </a:r>
            <a:endParaRPr lang="en-US" altLang="zh-CN" sz="1600" b="1" dirty="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32795" name="Rectangle 31"/>
          <p:cNvSpPr>
            <a:spLocks noChangeArrowheads="1"/>
          </p:cNvSpPr>
          <p:nvPr/>
        </p:nvSpPr>
        <p:spPr bwMode="gray">
          <a:xfrm>
            <a:off x="3479785" y="1414923"/>
            <a:ext cx="1819275" cy="333375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2796" name="Rectangle 32"/>
          <p:cNvSpPr>
            <a:spLocks noChangeArrowheads="1"/>
          </p:cNvSpPr>
          <p:nvPr/>
        </p:nvSpPr>
        <p:spPr bwMode="gray">
          <a:xfrm>
            <a:off x="3479785" y="2810335"/>
            <a:ext cx="1819275" cy="333375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2797" name="Rectangle 33"/>
          <p:cNvSpPr>
            <a:spLocks noChangeArrowheads="1"/>
          </p:cNvSpPr>
          <p:nvPr/>
        </p:nvSpPr>
        <p:spPr bwMode="gray">
          <a:xfrm>
            <a:off x="3479785" y="4193048"/>
            <a:ext cx="1819275" cy="33337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cxnSp>
        <p:nvCxnSpPr>
          <p:cNvPr id="32803" name="AutoShape 39"/>
          <p:cNvCxnSpPr>
            <a:cxnSpLocks noChangeShapeType="1"/>
            <a:endCxn id="32795" idx="1"/>
          </p:cNvCxnSpPr>
          <p:nvPr/>
        </p:nvCxnSpPr>
        <p:spPr bwMode="black">
          <a:xfrm flipV="1">
            <a:off x="2797160" y="1581610"/>
            <a:ext cx="682625" cy="1398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</p:cxnSp>
      <p:cxnSp>
        <p:nvCxnSpPr>
          <p:cNvPr id="32804" name="AutoShape 40"/>
          <p:cNvCxnSpPr>
            <a:cxnSpLocks noChangeShapeType="1"/>
            <a:endCxn id="32796" idx="1"/>
          </p:cNvCxnSpPr>
          <p:nvPr/>
        </p:nvCxnSpPr>
        <p:spPr bwMode="black">
          <a:xfrm flipV="1">
            <a:off x="2797160" y="2977023"/>
            <a:ext cx="682625" cy="31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</p:cxnSp>
      <p:cxnSp>
        <p:nvCxnSpPr>
          <p:cNvPr id="32805" name="AutoShape 41"/>
          <p:cNvCxnSpPr>
            <a:cxnSpLocks noChangeShapeType="1"/>
            <a:endCxn id="32797" idx="1"/>
          </p:cNvCxnSpPr>
          <p:nvPr/>
        </p:nvCxnSpPr>
        <p:spPr bwMode="black">
          <a:xfrm>
            <a:off x="2797160" y="2980198"/>
            <a:ext cx="682625" cy="13795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</p:cxnSp>
      <p:sp>
        <p:nvSpPr>
          <p:cNvPr id="32818" name="Rectangle 54"/>
          <p:cNvSpPr>
            <a:spLocks noChangeArrowheads="1"/>
          </p:cNvSpPr>
          <p:nvPr/>
        </p:nvSpPr>
        <p:spPr bwMode="white">
          <a:xfrm>
            <a:off x="3606785" y="1395873"/>
            <a:ext cx="15573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600" b="1" dirty="0" smtClean="0">
                <a:solidFill>
                  <a:schemeClr val="bg1"/>
                </a:solidFill>
                <a:latin typeface="Verdana" pitchFamily="34" charset="0"/>
              </a:rPr>
              <a:t>一</a:t>
            </a:r>
            <a:endParaRPr lang="en-US" altLang="zh-CN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2819" name="Rectangle 55"/>
          <p:cNvSpPr>
            <a:spLocks noChangeArrowheads="1"/>
          </p:cNvSpPr>
          <p:nvPr/>
        </p:nvSpPr>
        <p:spPr bwMode="white">
          <a:xfrm>
            <a:off x="3606785" y="2810335"/>
            <a:ext cx="15573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600" b="1" dirty="0" smtClean="0">
                <a:solidFill>
                  <a:schemeClr val="bg1"/>
                </a:solidFill>
                <a:latin typeface="Verdana" pitchFamily="34" charset="0"/>
              </a:rPr>
              <a:t>二</a:t>
            </a:r>
            <a:endParaRPr lang="en-US" altLang="zh-CN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2820" name="Rectangle 56"/>
          <p:cNvSpPr>
            <a:spLocks noChangeArrowheads="1"/>
          </p:cNvSpPr>
          <p:nvPr/>
        </p:nvSpPr>
        <p:spPr bwMode="white">
          <a:xfrm>
            <a:off x="3606785" y="4200985"/>
            <a:ext cx="15573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600" b="1" dirty="0" smtClean="0">
                <a:solidFill>
                  <a:schemeClr val="bg1"/>
                </a:solidFill>
                <a:latin typeface="Verdana" pitchFamily="34" charset="0"/>
              </a:rPr>
              <a:t>三</a:t>
            </a:r>
            <a:endParaRPr lang="en-US" altLang="zh-CN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gray">
          <a:xfrm>
            <a:off x="888976" y="4178344"/>
            <a:ext cx="22860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学生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发展核心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素养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gray">
          <a:xfrm>
            <a:off x="6161073" y="1395456"/>
            <a:ext cx="1684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1600" dirty="0" smtClean="0">
                <a:solidFill>
                  <a:srgbClr val="080808"/>
                </a:solidFill>
                <a:latin typeface="Verdana" pitchFamily="34" charset="0"/>
              </a:rPr>
              <a:t>新课标</a:t>
            </a:r>
            <a:endParaRPr lang="en-US" altLang="zh-CN" sz="1600" b="1" dirty="0">
              <a:solidFill>
                <a:srgbClr val="080808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 animBg="1"/>
      <p:bldP spid="32782" grpId="0" animBg="1"/>
      <p:bldP spid="32783" grpId="0"/>
      <p:bldP spid="32784" grpId="0" animBg="1"/>
      <p:bldP spid="32785" grpId="0"/>
      <p:bldP spid="32786" grpId="0" animBg="1"/>
      <p:bldP spid="32787" grpId="0"/>
      <p:bldP spid="32798" grpId="0" animBg="1"/>
      <p:bldP spid="32799" grpId="0" animBg="1"/>
      <p:bldP spid="32800" grpId="0" animBg="1"/>
      <p:bldP spid="32801" grpId="0" animBg="1"/>
      <p:bldP spid="32813" grpId="0" animBg="1"/>
      <p:bldP spid="32814" grpId="0"/>
      <p:bldP spid="32815" grpId="0" animBg="1"/>
      <p:bldP spid="32772" grpId="0" animBg="1"/>
      <p:bldP spid="32773" grpId="0"/>
      <p:bldP spid="32774" grpId="0" animBg="1"/>
      <p:bldP spid="32775" grpId="0"/>
      <p:bldP spid="32776" grpId="0" animBg="1"/>
      <p:bldP spid="32777" grpId="0"/>
      <p:bldP spid="32795" grpId="0" animBg="1"/>
      <p:bldP spid="32796" grpId="0" animBg="1"/>
      <p:bldP spid="32797" grpId="0" animBg="1"/>
      <p:bldP spid="32818" grpId="0"/>
      <p:bldP spid="32819" grpId="0"/>
      <p:bldP spid="32820" grpId="0"/>
      <p:bldP spid="47" grpId="0"/>
      <p:bldP spid="4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3371850" y="2417763"/>
            <a:ext cx="3582988" cy="681037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AE3B7"/>
              </a:gs>
              <a:gs pos="9000">
                <a:srgbClr val="A28949"/>
              </a:gs>
              <a:gs pos="15500">
                <a:srgbClr val="835E17"/>
              </a:gs>
              <a:gs pos="16500">
                <a:srgbClr val="BD922A"/>
              </a:gs>
              <a:gs pos="18500">
                <a:srgbClr val="FBE4AE"/>
              </a:gs>
              <a:gs pos="39500">
                <a:srgbClr val="BD922A"/>
              </a:gs>
              <a:gs pos="43500">
                <a:srgbClr val="BD922A"/>
              </a:gs>
              <a:gs pos="50000">
                <a:srgbClr val="FBE4AE"/>
              </a:gs>
              <a:gs pos="56500">
                <a:srgbClr val="BD922A"/>
              </a:gs>
              <a:gs pos="60501">
                <a:srgbClr val="BD922A"/>
              </a:gs>
              <a:gs pos="81500">
                <a:srgbClr val="FBE4AE"/>
              </a:gs>
              <a:gs pos="83500">
                <a:srgbClr val="BD922A"/>
              </a:gs>
              <a:gs pos="84500">
                <a:srgbClr val="835E17"/>
              </a:gs>
              <a:gs pos="91001">
                <a:srgbClr val="A28949"/>
              </a:gs>
              <a:gs pos="100000">
                <a:srgbClr val="FAE3B7"/>
              </a:gs>
            </a:gsLst>
            <a:lin ang="5400000" scaled="1"/>
          </a:gradFill>
          <a:ln w="9525" cmpd="sng">
            <a:solidFill>
              <a:srgbClr val="CCFFCC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4205288" y="3757613"/>
            <a:ext cx="1839912" cy="1858962"/>
          </a:xfrm>
          <a:prstGeom prst="roundRect">
            <a:avLst>
              <a:gd name="adj" fmla="val 13745"/>
            </a:avLst>
          </a:prstGeom>
          <a:noFill/>
          <a:ln w="38100" cmpd="sng">
            <a:solidFill>
              <a:schemeClr val="bg2"/>
            </a:solidFill>
            <a:round/>
            <a:headEnd/>
            <a:tailEnd/>
          </a:ln>
          <a:effectLst/>
        </p:spPr>
        <p:txBody>
          <a:bodyPr lIns="101233" tIns="50617" rIns="101233" bIns="50617" anchor="ctr"/>
          <a:lstStyle/>
          <a:p>
            <a:pPr algn="l" defTabSz="1012825" eaLnBrk="1" hangingPunct="1"/>
            <a:r>
              <a:rPr lang="zh-CN" altLang="en-US" sz="2400">
                <a:solidFill>
                  <a:schemeClr val="accent2"/>
                </a:solidFill>
                <a:latin typeface="新宋体" pitchFamily="49" charset="-122"/>
                <a:ea typeface="新宋体" pitchFamily="49" charset="-122"/>
              </a:rPr>
              <a:t>教学效率</a:t>
            </a:r>
            <a:r>
              <a:rPr lang="en-US" sz="2400">
                <a:solidFill>
                  <a:schemeClr val="accent2"/>
                </a:solidFill>
                <a:latin typeface="新宋体" pitchFamily="49" charset="-122"/>
                <a:ea typeface="新宋体" pitchFamily="49" charset="-122"/>
              </a:rPr>
              <a:t>=</a:t>
            </a:r>
            <a:r>
              <a:rPr lang="zh-CN" altLang="en-US" sz="2400">
                <a:solidFill>
                  <a:schemeClr val="accent2"/>
                </a:solidFill>
                <a:latin typeface="新宋体" pitchFamily="49" charset="-122"/>
                <a:ea typeface="新宋体" pitchFamily="49" charset="-122"/>
              </a:rPr>
              <a:t>有效教学时间</a:t>
            </a:r>
            <a:r>
              <a:rPr lang="en-US" sz="2400">
                <a:solidFill>
                  <a:schemeClr val="accent2"/>
                </a:solidFill>
                <a:latin typeface="新宋体" pitchFamily="49" charset="-122"/>
                <a:ea typeface="新宋体" pitchFamily="49" charset="-122"/>
              </a:rPr>
              <a:t>/</a:t>
            </a:r>
            <a:r>
              <a:rPr lang="zh-CN" altLang="en-US" sz="2400">
                <a:solidFill>
                  <a:schemeClr val="accent2"/>
                </a:solidFill>
                <a:latin typeface="新宋体" pitchFamily="49" charset="-122"/>
                <a:ea typeface="新宋体" pitchFamily="49" charset="-122"/>
              </a:rPr>
              <a:t>实际教学时间</a:t>
            </a:r>
            <a:endParaRPr lang="en-US" sz="2400">
              <a:solidFill>
                <a:schemeClr val="accent2"/>
              </a:solidFill>
              <a:latin typeface="新宋体" pitchFamily="49" charset="-122"/>
              <a:ea typeface="新宋体" pitchFamily="49" charset="-122"/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1663700" y="3757613"/>
            <a:ext cx="1828800" cy="1843087"/>
          </a:xfrm>
          <a:prstGeom prst="roundRect">
            <a:avLst>
              <a:gd name="adj" fmla="val 13745"/>
            </a:avLst>
          </a:prstGeom>
          <a:noFill/>
          <a:ln w="38100" cmpd="sng">
            <a:solidFill>
              <a:schemeClr val="bg2"/>
            </a:solidFill>
            <a:round/>
            <a:headEnd/>
            <a:tailEnd/>
          </a:ln>
          <a:effectLst/>
        </p:spPr>
        <p:txBody>
          <a:bodyPr lIns="101233" tIns="50617" rIns="101233" bIns="50617" anchor="ctr"/>
          <a:lstStyle/>
          <a:p>
            <a:pPr algn="l" defTabSz="1012825" eaLnBrk="1" hangingPunct="1"/>
            <a:r>
              <a:rPr lang="zh-CN" altLang="en-US" sz="2400">
                <a:solidFill>
                  <a:schemeClr val="accent2"/>
                </a:solidFill>
                <a:ea typeface="新宋体" pitchFamily="49" charset="-122"/>
              </a:rPr>
              <a:t>教学活动结果与预期教学目标的吻合程度</a:t>
            </a:r>
            <a:endParaRPr lang="en-US" sz="2400">
              <a:solidFill>
                <a:schemeClr val="accent2"/>
              </a:solidFill>
              <a:ea typeface="新宋体" pitchFamily="49" charset="-122"/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6692900" y="3757613"/>
            <a:ext cx="1752600" cy="1858962"/>
          </a:xfrm>
          <a:prstGeom prst="roundRect">
            <a:avLst>
              <a:gd name="adj" fmla="val 13745"/>
            </a:avLst>
          </a:prstGeom>
          <a:noFill/>
          <a:ln w="38100" cmpd="sng">
            <a:solidFill>
              <a:schemeClr val="bg2"/>
            </a:solidFill>
            <a:round/>
            <a:headEnd/>
            <a:tailEnd/>
          </a:ln>
          <a:effectLst/>
        </p:spPr>
        <p:txBody>
          <a:bodyPr lIns="101233" tIns="50617" rIns="101233" bIns="50617" anchor="ctr"/>
          <a:lstStyle/>
          <a:p>
            <a:pPr algn="l" defTabSz="1012825" eaLnBrk="1" hangingPunct="1"/>
            <a:r>
              <a:rPr lang="zh-CN" altLang="en-US" sz="2400">
                <a:solidFill>
                  <a:schemeClr val="accent2"/>
                </a:solidFill>
                <a:ea typeface="新宋体" pitchFamily="49" charset="-122"/>
              </a:rPr>
              <a:t>学生的智力与非智力因素的共同提高</a:t>
            </a:r>
            <a:endParaRPr lang="en-US" sz="2400">
              <a:solidFill>
                <a:schemeClr val="accent2"/>
              </a:solidFill>
              <a:ea typeface="新宋体" pitchFamily="49" charset="-122"/>
            </a:endParaRPr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6653213" y="1939925"/>
            <a:ext cx="1703387" cy="168592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6653213" y="1939925"/>
            <a:ext cx="1703387" cy="1685925"/>
          </a:xfrm>
          <a:prstGeom prst="ellipse">
            <a:avLst/>
          </a:prstGeom>
          <a:gradFill rotWithShape="1">
            <a:gsLst>
              <a:gs pos="0">
                <a:schemeClr val="hlink">
                  <a:alpha val="31999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6764338" y="2051050"/>
            <a:ext cx="1481137" cy="146526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6788150" y="2057400"/>
            <a:ext cx="1482725" cy="146843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6843713" y="2122488"/>
            <a:ext cx="1335087" cy="1320800"/>
          </a:xfrm>
          <a:prstGeom prst="ellipse">
            <a:avLst/>
          </a:prstGeom>
          <a:solidFill>
            <a:srgbClr val="333333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1727200" y="1933575"/>
            <a:ext cx="1701800" cy="168910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1727200" y="1933575"/>
            <a:ext cx="1701800" cy="1689100"/>
          </a:xfrm>
          <a:prstGeom prst="ellipse">
            <a:avLst/>
          </a:prstGeom>
          <a:gradFill rotWithShape="1">
            <a:gsLst>
              <a:gs pos="0">
                <a:schemeClr val="folHlink">
                  <a:alpha val="31999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1836738" y="2044700"/>
            <a:ext cx="1481137" cy="146526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6094" name="Oval 14"/>
          <p:cNvSpPr>
            <a:spLocks noChangeArrowheads="1"/>
          </p:cNvSpPr>
          <p:nvPr/>
        </p:nvSpPr>
        <p:spPr bwMode="auto">
          <a:xfrm>
            <a:off x="1838325" y="2047875"/>
            <a:ext cx="1481138" cy="146526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6095" name="Oval 15"/>
          <p:cNvSpPr>
            <a:spLocks noChangeArrowheads="1"/>
          </p:cNvSpPr>
          <p:nvPr/>
        </p:nvSpPr>
        <p:spPr bwMode="auto">
          <a:xfrm>
            <a:off x="1911350" y="2117725"/>
            <a:ext cx="1335088" cy="1322388"/>
          </a:xfrm>
          <a:prstGeom prst="ellipse">
            <a:avLst/>
          </a:prstGeom>
          <a:solidFill>
            <a:srgbClr val="333333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46096" name="Group 16"/>
          <p:cNvGrpSpPr>
            <a:grpSpLocks/>
          </p:cNvGrpSpPr>
          <p:nvPr/>
        </p:nvGrpSpPr>
        <p:grpSpPr bwMode="auto">
          <a:xfrm>
            <a:off x="1933575" y="2138363"/>
            <a:ext cx="1290638" cy="1277937"/>
            <a:chOff x="0" y="0"/>
            <a:chExt cx="1252" cy="1252"/>
          </a:xfrm>
        </p:grpSpPr>
        <p:sp>
          <p:nvSpPr>
            <p:cNvPr id="46097" name="Oval 17"/>
            <p:cNvSpPr>
              <a:spLocks noChangeArrowheads="1"/>
            </p:cNvSpPr>
            <p:nvPr/>
          </p:nvSpPr>
          <p:spPr bwMode="auto">
            <a:xfrm>
              <a:off x="0" y="0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6098" name="Oval 18"/>
            <p:cNvSpPr>
              <a:spLocks noChangeArrowheads="1"/>
            </p:cNvSpPr>
            <p:nvPr/>
          </p:nvSpPr>
          <p:spPr bwMode="auto">
            <a:xfrm>
              <a:off x="16" y="7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6099" name="Oval 19"/>
            <p:cNvSpPr>
              <a:spLocks noChangeArrowheads="1"/>
            </p:cNvSpPr>
            <p:nvPr/>
          </p:nvSpPr>
          <p:spPr bwMode="auto">
            <a:xfrm>
              <a:off x="29" y="19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6100" name="Oval 20"/>
            <p:cNvSpPr>
              <a:spLocks noChangeArrowheads="1"/>
            </p:cNvSpPr>
            <p:nvPr/>
          </p:nvSpPr>
          <p:spPr bwMode="auto">
            <a:xfrm>
              <a:off x="97" y="51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46101" name="Oval 21"/>
          <p:cNvSpPr>
            <a:spLocks noChangeArrowheads="1"/>
          </p:cNvSpPr>
          <p:nvPr/>
        </p:nvSpPr>
        <p:spPr bwMode="auto">
          <a:xfrm>
            <a:off x="4189413" y="1939925"/>
            <a:ext cx="1703387" cy="16859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6102" name="Oval 22"/>
          <p:cNvSpPr>
            <a:spLocks noChangeArrowheads="1"/>
          </p:cNvSpPr>
          <p:nvPr/>
        </p:nvSpPr>
        <p:spPr bwMode="auto">
          <a:xfrm>
            <a:off x="4189413" y="1939925"/>
            <a:ext cx="1703387" cy="1685925"/>
          </a:xfrm>
          <a:prstGeom prst="ellipse">
            <a:avLst/>
          </a:prstGeom>
          <a:gradFill rotWithShape="1">
            <a:gsLst>
              <a:gs pos="0">
                <a:schemeClr val="accent1">
                  <a:alpha val="31999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6103" name="Oval 23"/>
          <p:cNvSpPr>
            <a:spLocks noChangeArrowheads="1"/>
          </p:cNvSpPr>
          <p:nvPr/>
        </p:nvSpPr>
        <p:spPr bwMode="auto">
          <a:xfrm>
            <a:off x="4302125" y="2051050"/>
            <a:ext cx="1481138" cy="146526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6104" name="Oval 24"/>
          <p:cNvSpPr>
            <a:spLocks noChangeArrowheads="1"/>
          </p:cNvSpPr>
          <p:nvPr/>
        </p:nvSpPr>
        <p:spPr bwMode="auto">
          <a:xfrm>
            <a:off x="4302125" y="2051050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6105" name="Oval 25"/>
          <p:cNvSpPr>
            <a:spLocks noChangeArrowheads="1"/>
          </p:cNvSpPr>
          <p:nvPr/>
        </p:nvSpPr>
        <p:spPr bwMode="auto">
          <a:xfrm>
            <a:off x="4375150" y="2122488"/>
            <a:ext cx="1333500" cy="1320800"/>
          </a:xfrm>
          <a:prstGeom prst="ellipse">
            <a:avLst/>
          </a:prstGeom>
          <a:solidFill>
            <a:srgbClr val="333333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46106" name="Group 26"/>
          <p:cNvGrpSpPr>
            <a:grpSpLocks/>
          </p:cNvGrpSpPr>
          <p:nvPr/>
        </p:nvGrpSpPr>
        <p:grpSpPr bwMode="auto">
          <a:xfrm>
            <a:off x="4375150" y="2171700"/>
            <a:ext cx="1290638" cy="1277938"/>
            <a:chOff x="0" y="0"/>
            <a:chExt cx="1252" cy="1252"/>
          </a:xfrm>
        </p:grpSpPr>
        <p:sp>
          <p:nvSpPr>
            <p:cNvPr id="46107" name="Oval 27"/>
            <p:cNvSpPr>
              <a:spLocks noChangeArrowheads="1"/>
            </p:cNvSpPr>
            <p:nvPr/>
          </p:nvSpPr>
          <p:spPr bwMode="auto">
            <a:xfrm>
              <a:off x="0" y="0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6108" name="Oval 28"/>
            <p:cNvSpPr>
              <a:spLocks noChangeArrowheads="1"/>
            </p:cNvSpPr>
            <p:nvPr/>
          </p:nvSpPr>
          <p:spPr bwMode="auto">
            <a:xfrm>
              <a:off x="16" y="7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6109" name="Oval 29"/>
            <p:cNvSpPr>
              <a:spLocks noChangeArrowheads="1"/>
            </p:cNvSpPr>
            <p:nvPr/>
          </p:nvSpPr>
          <p:spPr bwMode="auto">
            <a:xfrm>
              <a:off x="29" y="19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6110" name="Oval 30"/>
            <p:cNvSpPr>
              <a:spLocks noChangeArrowheads="1"/>
            </p:cNvSpPr>
            <p:nvPr/>
          </p:nvSpPr>
          <p:spPr bwMode="auto">
            <a:xfrm>
              <a:off x="97" y="51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grpSp>
        <p:nvGrpSpPr>
          <p:cNvPr id="46111" name="Group 31"/>
          <p:cNvGrpSpPr>
            <a:grpSpLocks/>
          </p:cNvGrpSpPr>
          <p:nvPr/>
        </p:nvGrpSpPr>
        <p:grpSpPr bwMode="auto">
          <a:xfrm>
            <a:off x="6865938" y="2138363"/>
            <a:ext cx="1293812" cy="1277937"/>
            <a:chOff x="0" y="0"/>
            <a:chExt cx="1252" cy="1252"/>
          </a:xfrm>
        </p:grpSpPr>
        <p:sp>
          <p:nvSpPr>
            <p:cNvPr id="46112" name="Oval 32"/>
            <p:cNvSpPr>
              <a:spLocks noChangeArrowheads="1"/>
            </p:cNvSpPr>
            <p:nvPr/>
          </p:nvSpPr>
          <p:spPr bwMode="auto">
            <a:xfrm>
              <a:off x="0" y="0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6113" name="Oval 33"/>
            <p:cNvSpPr>
              <a:spLocks noChangeArrowheads="1"/>
            </p:cNvSpPr>
            <p:nvPr/>
          </p:nvSpPr>
          <p:spPr bwMode="auto">
            <a:xfrm>
              <a:off x="16" y="7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6114" name="Oval 34"/>
            <p:cNvSpPr>
              <a:spLocks noChangeArrowheads="1"/>
            </p:cNvSpPr>
            <p:nvPr/>
          </p:nvSpPr>
          <p:spPr bwMode="auto">
            <a:xfrm>
              <a:off x="29" y="19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6115" name="Oval 35"/>
            <p:cNvSpPr>
              <a:spLocks noChangeArrowheads="1"/>
            </p:cNvSpPr>
            <p:nvPr/>
          </p:nvSpPr>
          <p:spPr bwMode="auto">
            <a:xfrm>
              <a:off x="97" y="51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1933575" y="2579688"/>
            <a:ext cx="11620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233" tIns="50617" rIns="101233" bIns="50617">
            <a:spAutoFit/>
          </a:bodyPr>
          <a:lstStyle/>
          <a:p>
            <a:pPr algn="l" defTabSz="1012825" eaLnBrk="1" hangingPunct="1"/>
            <a:r>
              <a:rPr lang="zh-CN" altLang="en-US" sz="2800">
                <a:solidFill>
                  <a:srgbClr val="FF0000"/>
                </a:solidFill>
              </a:rPr>
              <a:t>  效果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4375150" y="2579688"/>
            <a:ext cx="118903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233" tIns="50617" rIns="101233" bIns="50617">
            <a:spAutoFit/>
          </a:bodyPr>
          <a:lstStyle/>
          <a:p>
            <a:pPr algn="l" defTabSz="1012825" eaLnBrk="1" hangingPunct="1"/>
            <a:r>
              <a:rPr lang="zh-CN" altLang="en-US" sz="2800">
                <a:solidFill>
                  <a:srgbClr val="FF0000"/>
                </a:solidFill>
              </a:rPr>
              <a:t>  效率</a:t>
            </a:r>
          </a:p>
        </p:txBody>
      </p:sp>
      <p:sp>
        <p:nvSpPr>
          <p:cNvPr id="46118" name="Text Box 38"/>
          <p:cNvSpPr txBox="1">
            <a:spLocks noChangeArrowheads="1"/>
          </p:cNvSpPr>
          <p:nvPr/>
        </p:nvSpPr>
        <p:spPr bwMode="auto">
          <a:xfrm>
            <a:off x="6954838" y="2579688"/>
            <a:ext cx="10763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233" tIns="50617" rIns="101233" bIns="50617">
            <a:spAutoFit/>
          </a:bodyPr>
          <a:lstStyle/>
          <a:p>
            <a:pPr algn="l" defTabSz="1012825" eaLnBrk="1" hangingPunct="1"/>
            <a:r>
              <a:rPr lang="zh-CN" altLang="en-US" sz="2800">
                <a:solidFill>
                  <a:srgbClr val="FF0000"/>
                </a:solidFill>
              </a:rPr>
              <a:t> 效益</a:t>
            </a: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1703388" y="512763"/>
            <a:ext cx="63960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320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3、导学式课堂模式“课后三思”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 bldLvl="0" animBg="1" autoUpdateAnimBg="0"/>
      <p:bldP spid="46084" grpId="0" bldLvl="0" animBg="1" autoUpdateAnimBg="0"/>
      <p:bldP spid="46085" grpId="0" bldLvl="0" animBg="1" autoUpdateAnimBg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3" grpId="0" animBg="1"/>
      <p:bldP spid="46094" grpId="0" animBg="1"/>
      <p:bldP spid="46095" grpId="0" animBg="1"/>
      <p:bldP spid="46101" grpId="0" animBg="1"/>
      <p:bldP spid="46102" grpId="0" animBg="1"/>
      <p:bldP spid="46103" grpId="0" animBg="1"/>
      <p:bldP spid="46104" grpId="0" animBg="1"/>
      <p:bldP spid="46105" grpId="0" animBg="1"/>
      <p:bldP spid="46116" grpId="0" bldLvl="0" autoUpdateAnimBg="0"/>
      <p:bldP spid="46117" grpId="0" bldLvl="0" autoUpdateAnimBg="0"/>
      <p:bldP spid="46118" grpId="0" bldLvl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rganization Chart 2"/>
          <p:cNvGraphicFramePr>
            <a:graphicFrameLocks/>
          </p:cNvGraphicFramePr>
          <p:nvPr/>
        </p:nvGraphicFramePr>
        <p:xfrm>
          <a:off x="1806575" y="1773238"/>
          <a:ext cx="6096000" cy="3152775"/>
        </p:xfrm>
        <a:graphic>
          <a:graphicData uri="http://schemas.openxmlformats.org/drawingml/2006/compatibility">
            <com:legacyDrawing xmlns:com="http://schemas.openxmlformats.org/drawingml/2006/compatibility" spid="_x0000_s47106"/>
          </a:graphicData>
        </a:graphic>
      </p:graphicFrame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1617663" y="4979988"/>
            <a:ext cx="2389187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233" tIns="50617" rIns="101233" bIns="50617"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zh-CN" altLang="en-US" sz="2000">
                <a:solidFill>
                  <a:srgbClr val="0000FF"/>
                </a:solidFill>
              </a:rPr>
              <a:t>（1）划分小组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zh-CN" altLang="en-US" sz="2000">
                <a:solidFill>
                  <a:srgbClr val="0000FF"/>
                </a:solidFill>
              </a:rPr>
              <a:t>（2）准备学案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zh-CN" altLang="en-US" sz="2000">
                <a:solidFill>
                  <a:srgbClr val="0000FF"/>
                </a:solidFill>
              </a:rPr>
              <a:t>（3）组织预学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3754438" y="4979988"/>
            <a:ext cx="2262187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233" tIns="50617" rIns="101233" bIns="50617"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zh-CN" altLang="en-US" sz="2000">
                <a:solidFill>
                  <a:srgbClr val="0000FF"/>
                </a:solidFill>
              </a:rPr>
              <a:t>（1）合作交流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zh-CN" altLang="en-US" sz="2000">
                <a:solidFill>
                  <a:srgbClr val="0000FF"/>
                </a:solidFill>
              </a:rPr>
              <a:t>（2）展示提升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zh-CN" altLang="en-US" sz="2000">
                <a:solidFill>
                  <a:srgbClr val="0000FF"/>
                </a:solidFill>
              </a:rPr>
              <a:t>（3）检测评价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5953125" y="4979988"/>
            <a:ext cx="22002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233" tIns="50617" rIns="101233" bIns="50617"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zh-CN" altLang="en-US" sz="2000">
                <a:solidFill>
                  <a:srgbClr val="0000FF"/>
                </a:solidFill>
              </a:rPr>
              <a:t>（1）教师反思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zh-CN" altLang="en-US" sz="2000">
                <a:solidFill>
                  <a:srgbClr val="0000FF"/>
                </a:solidFill>
              </a:rPr>
              <a:t>（2）学生反思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zh-CN" altLang="en-US" sz="2000">
                <a:solidFill>
                  <a:srgbClr val="0000FF"/>
                </a:solidFill>
              </a:rPr>
              <a:t>（3）巩固训练</a:t>
            </a: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1555750" y="693738"/>
            <a:ext cx="6761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320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4、导学式课堂模式的操作流程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autoUpdateAnimBg="0"/>
      <p:bldP spid="47116" grpId="0" autoUpdateAnimBg="0"/>
      <p:bldP spid="47117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727200" y="585788"/>
            <a:ext cx="6445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200">
                <a:solidFill>
                  <a:schemeClr val="accent2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5、导学式课堂模式注重激活思维</a:t>
            </a:r>
            <a:endParaRPr lang="zh-CN" altLang="en-US" sz="3200">
              <a:solidFill>
                <a:schemeClr val="tx1"/>
              </a:solidFill>
            </a:endParaRPr>
          </a:p>
        </p:txBody>
      </p:sp>
      <p:pic>
        <p:nvPicPr>
          <p:cNvPr id="49155" name="Picture 4" descr="09450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9863" y="1754188"/>
            <a:ext cx="2776537" cy="411162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49156" name="Rectangle 3"/>
          <p:cNvSpPr>
            <a:spLocks noGrp="1" noRot="1" noChangeArrowheads="1"/>
          </p:cNvSpPr>
          <p:nvPr/>
        </p:nvSpPr>
        <p:spPr bwMode="auto">
          <a:xfrm>
            <a:off x="4343400" y="2058988"/>
            <a:ext cx="4498975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000">
                <a:solidFill>
                  <a:srgbClr val="0000CC"/>
                </a:solidFill>
                <a:latin typeface="楷体_GB2312" pitchFamily="1" charset="-122"/>
                <a:ea typeface="楷体_GB2312" pitchFamily="1" charset="-122"/>
              </a:rPr>
              <a:t>基于思维开发的有效课堂呈现四组教学辨证关系：</a:t>
            </a:r>
            <a:br>
              <a:rPr lang="zh-CN" altLang="en-US" sz="2000">
                <a:solidFill>
                  <a:srgbClr val="0000CC"/>
                </a:solidFill>
                <a:latin typeface="楷体_GB2312" pitchFamily="1" charset="-122"/>
                <a:ea typeface="楷体_GB2312" pitchFamily="1" charset="-122"/>
              </a:rPr>
            </a:br>
            <a:r>
              <a:rPr lang="zh-CN" altLang="en-US" sz="2000">
                <a:solidFill>
                  <a:srgbClr val="0000CC"/>
                </a:solidFill>
                <a:latin typeface="楷体_GB2312" pitchFamily="1" charset="-122"/>
                <a:ea typeface="楷体_GB2312" pitchFamily="1" charset="-122"/>
              </a:rPr>
              <a:t/>
            </a:r>
            <a:br>
              <a:rPr lang="zh-CN" altLang="en-US" sz="2000">
                <a:solidFill>
                  <a:srgbClr val="0000CC"/>
                </a:solidFill>
                <a:latin typeface="楷体_GB2312" pitchFamily="1" charset="-122"/>
                <a:ea typeface="楷体_GB2312" pitchFamily="1" charset="-122"/>
              </a:rPr>
            </a:br>
            <a:r>
              <a:rPr lang="zh-CN" altLang="en-US" sz="2000">
                <a:solidFill>
                  <a:srgbClr val="0000CC"/>
                </a:solidFill>
                <a:latin typeface="楷体_GB2312" pitchFamily="1" charset="-122"/>
                <a:ea typeface="楷体_GB2312" pitchFamily="1" charset="-122"/>
              </a:rPr>
              <a:t>第一、动与静相宜的课堂气氛；</a:t>
            </a:r>
            <a:br>
              <a:rPr lang="zh-CN" altLang="en-US" sz="2000">
                <a:solidFill>
                  <a:srgbClr val="0000CC"/>
                </a:solidFill>
                <a:latin typeface="楷体_GB2312" pitchFamily="1" charset="-122"/>
                <a:ea typeface="楷体_GB2312" pitchFamily="1" charset="-122"/>
              </a:rPr>
            </a:br>
            <a:r>
              <a:rPr lang="zh-CN" altLang="en-US" sz="2000">
                <a:solidFill>
                  <a:srgbClr val="0000CC"/>
                </a:solidFill>
                <a:latin typeface="楷体_GB2312" pitchFamily="1" charset="-122"/>
                <a:ea typeface="楷体_GB2312" pitchFamily="1" charset="-122"/>
              </a:rPr>
              <a:t>第二、畅与阻相关的教学流程；</a:t>
            </a:r>
            <a:br>
              <a:rPr lang="zh-CN" altLang="en-US" sz="2000">
                <a:solidFill>
                  <a:srgbClr val="0000CC"/>
                </a:solidFill>
                <a:latin typeface="楷体_GB2312" pitchFamily="1" charset="-122"/>
                <a:ea typeface="楷体_GB2312" pitchFamily="1" charset="-122"/>
              </a:rPr>
            </a:br>
            <a:r>
              <a:rPr lang="zh-CN" altLang="en-US" sz="2000">
                <a:solidFill>
                  <a:srgbClr val="0000CC"/>
                </a:solidFill>
                <a:latin typeface="楷体_GB2312" pitchFamily="1" charset="-122"/>
                <a:ea typeface="楷体_GB2312" pitchFamily="1" charset="-122"/>
              </a:rPr>
              <a:t>第三、对与错相融的学习体验；</a:t>
            </a:r>
            <a:br>
              <a:rPr lang="zh-CN" altLang="en-US" sz="2000">
                <a:solidFill>
                  <a:srgbClr val="0000CC"/>
                </a:solidFill>
                <a:latin typeface="楷体_GB2312" pitchFamily="1" charset="-122"/>
                <a:ea typeface="楷体_GB2312" pitchFamily="1" charset="-122"/>
              </a:rPr>
            </a:br>
            <a:r>
              <a:rPr lang="zh-CN" altLang="en-US" sz="2000">
                <a:solidFill>
                  <a:srgbClr val="0000CC"/>
                </a:solidFill>
                <a:latin typeface="楷体_GB2312" pitchFamily="1" charset="-122"/>
                <a:ea typeface="楷体_GB2312" pitchFamily="1" charset="-122"/>
              </a:rPr>
              <a:t>第四、扶与放相生的教学设计。</a:t>
            </a:r>
            <a:endParaRPr lang="en-US" sz="2000">
              <a:solidFill>
                <a:srgbClr val="0000CC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ldLvl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2771775" y="2025650"/>
            <a:ext cx="5467350" cy="409575"/>
            <a:chOff x="0" y="0"/>
            <a:chExt cx="3856" cy="317"/>
          </a:xfrm>
        </p:grpSpPr>
        <p:sp>
          <p:nvSpPr>
            <p:cNvPr id="50179" name="Line 3"/>
            <p:cNvSpPr>
              <a:spLocks noChangeShapeType="1"/>
            </p:cNvSpPr>
            <p:nvPr/>
          </p:nvSpPr>
          <p:spPr bwMode="auto">
            <a:xfrm flipV="1">
              <a:off x="0" y="136"/>
              <a:ext cx="544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80" name="Rectangle 4"/>
            <p:cNvSpPr>
              <a:spLocks noChangeArrowheads="1"/>
            </p:cNvSpPr>
            <p:nvPr/>
          </p:nvSpPr>
          <p:spPr bwMode="auto">
            <a:xfrm>
              <a:off x="590" y="0"/>
              <a:ext cx="3266" cy="31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87350" indent="-387350" algn="l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altLang="en-US" sz="200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独立的分析、探索、实践、质疑、创造   </a:t>
              </a:r>
            </a:p>
          </p:txBody>
        </p:sp>
      </p:grp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2771775" y="2708275"/>
            <a:ext cx="5467350" cy="409575"/>
            <a:chOff x="0" y="0"/>
            <a:chExt cx="3856" cy="317"/>
          </a:xfrm>
        </p:grpSpPr>
        <p:sp>
          <p:nvSpPr>
            <p:cNvPr id="50182" name="Line 6"/>
            <p:cNvSpPr>
              <a:spLocks noChangeShapeType="1"/>
            </p:cNvSpPr>
            <p:nvPr/>
          </p:nvSpPr>
          <p:spPr bwMode="auto">
            <a:xfrm flipV="1">
              <a:off x="0" y="136"/>
              <a:ext cx="544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590" y="0"/>
              <a:ext cx="3266" cy="31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87350" indent="-387350" algn="l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altLang="en-US" sz="200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读、思、问、议、评、清、理 </a:t>
              </a:r>
            </a:p>
          </p:txBody>
        </p:sp>
      </p:grp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1703388" y="1957388"/>
            <a:ext cx="1031875" cy="3206750"/>
            <a:chOff x="0" y="0"/>
            <a:chExt cx="727" cy="2132"/>
          </a:xfrm>
        </p:grpSpPr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727" cy="31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87350" indent="-387350" algn="l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altLang="en-US" sz="2000">
                  <a:solidFill>
                    <a:srgbClr val="FF0000"/>
                  </a:solidFill>
                  <a:latin typeface="Palatino Linotype" pitchFamily="18" charset="0"/>
                  <a:ea typeface="黑体" pitchFamily="49" charset="-122"/>
                </a:rPr>
                <a:t>自主</a:t>
              </a:r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0" y="454"/>
              <a:ext cx="727" cy="31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87350" indent="-387350" algn="l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altLang="en-US" sz="2000">
                  <a:solidFill>
                    <a:srgbClr val="FF0000"/>
                  </a:solidFill>
                  <a:latin typeface="Palatino Linotype" pitchFamily="18" charset="0"/>
                  <a:ea typeface="黑体" pitchFamily="49" charset="-122"/>
                </a:rPr>
                <a:t>自学</a:t>
              </a:r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0" y="1361"/>
              <a:ext cx="727" cy="31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87350" indent="-387350" algn="l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altLang="en-US" sz="2000">
                  <a:solidFill>
                    <a:srgbClr val="FF0000"/>
                  </a:solidFill>
                  <a:latin typeface="Palatino Linotype" pitchFamily="18" charset="0"/>
                  <a:ea typeface="黑体" pitchFamily="49" charset="-122"/>
                </a:rPr>
                <a:t>自信</a:t>
              </a:r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0" y="1815"/>
              <a:ext cx="727" cy="31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87350" indent="-387350" algn="l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altLang="en-US" sz="2000">
                  <a:solidFill>
                    <a:srgbClr val="FF0000"/>
                  </a:solidFill>
                  <a:latin typeface="Palatino Linotype" pitchFamily="18" charset="0"/>
                  <a:ea typeface="黑体" pitchFamily="49" charset="-122"/>
                </a:rPr>
                <a:t>自强</a:t>
              </a:r>
            </a:p>
          </p:txBody>
        </p:sp>
        <p:sp>
          <p:nvSpPr>
            <p:cNvPr id="50189" name="Rectangle 13"/>
            <p:cNvSpPr>
              <a:spLocks noChangeArrowheads="1"/>
            </p:cNvSpPr>
            <p:nvPr/>
          </p:nvSpPr>
          <p:spPr bwMode="auto">
            <a:xfrm>
              <a:off x="0" y="908"/>
              <a:ext cx="727" cy="31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87350" indent="-387350" algn="l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altLang="en-US" sz="2000">
                  <a:solidFill>
                    <a:srgbClr val="FF0000"/>
                  </a:solidFill>
                  <a:latin typeface="Palatino Linotype" pitchFamily="18" charset="0"/>
                  <a:ea typeface="黑体" pitchFamily="49" charset="-122"/>
                </a:rPr>
                <a:t>自我</a:t>
              </a:r>
            </a:p>
          </p:txBody>
        </p:sp>
      </p:grpSp>
      <p:grpSp>
        <p:nvGrpSpPr>
          <p:cNvPr id="50190" name="Group 14"/>
          <p:cNvGrpSpPr>
            <a:grpSpLocks/>
          </p:cNvGrpSpPr>
          <p:nvPr/>
        </p:nvGrpSpPr>
        <p:grpSpPr bwMode="auto">
          <a:xfrm>
            <a:off x="2771775" y="3390900"/>
            <a:ext cx="5467350" cy="409575"/>
            <a:chOff x="0" y="0"/>
            <a:chExt cx="3856" cy="317"/>
          </a:xfrm>
        </p:grpSpPr>
        <p:sp>
          <p:nvSpPr>
            <p:cNvPr id="50191" name="Line 15"/>
            <p:cNvSpPr>
              <a:spLocks noChangeShapeType="1"/>
            </p:cNvSpPr>
            <p:nvPr/>
          </p:nvSpPr>
          <p:spPr bwMode="auto">
            <a:xfrm flipV="1">
              <a:off x="0" y="136"/>
              <a:ext cx="544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2" name="Rectangle 16"/>
            <p:cNvSpPr>
              <a:spLocks noChangeArrowheads="1"/>
            </p:cNvSpPr>
            <p:nvPr/>
          </p:nvSpPr>
          <p:spPr bwMode="auto">
            <a:xfrm>
              <a:off x="590" y="0"/>
              <a:ext cx="3266" cy="31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87350" indent="-387350" algn="l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altLang="en-US" sz="200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激发学生的参与意识、表现欲望  </a:t>
              </a:r>
            </a:p>
          </p:txBody>
        </p:sp>
      </p:grpSp>
      <p:grpSp>
        <p:nvGrpSpPr>
          <p:cNvPr id="50193" name="Group 17"/>
          <p:cNvGrpSpPr>
            <a:grpSpLocks/>
          </p:cNvGrpSpPr>
          <p:nvPr/>
        </p:nvGrpSpPr>
        <p:grpSpPr bwMode="auto">
          <a:xfrm>
            <a:off x="2771775" y="4073525"/>
            <a:ext cx="5467350" cy="409575"/>
            <a:chOff x="0" y="0"/>
            <a:chExt cx="3856" cy="317"/>
          </a:xfrm>
        </p:grpSpPr>
        <p:sp>
          <p:nvSpPr>
            <p:cNvPr id="50194" name="Line 18"/>
            <p:cNvSpPr>
              <a:spLocks noChangeShapeType="1"/>
            </p:cNvSpPr>
            <p:nvPr/>
          </p:nvSpPr>
          <p:spPr bwMode="auto">
            <a:xfrm flipV="1">
              <a:off x="0" y="136"/>
              <a:ext cx="544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5" name="Rectangle 19"/>
            <p:cNvSpPr>
              <a:spLocks noChangeArrowheads="1"/>
            </p:cNvSpPr>
            <p:nvPr/>
          </p:nvSpPr>
          <p:spPr bwMode="auto">
            <a:xfrm>
              <a:off x="590" y="0"/>
              <a:ext cx="3266" cy="31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87350" indent="-387350" algn="l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altLang="en-US" sz="200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敢于表现、勇于展示、乐观进取  </a:t>
              </a:r>
            </a:p>
          </p:txBody>
        </p:sp>
      </p:grpSp>
      <p:grpSp>
        <p:nvGrpSpPr>
          <p:cNvPr id="50196" name="Group 20"/>
          <p:cNvGrpSpPr>
            <a:grpSpLocks/>
          </p:cNvGrpSpPr>
          <p:nvPr/>
        </p:nvGrpSpPr>
        <p:grpSpPr bwMode="auto">
          <a:xfrm>
            <a:off x="2771775" y="4754563"/>
            <a:ext cx="5467350" cy="409575"/>
            <a:chOff x="0" y="0"/>
            <a:chExt cx="3856" cy="317"/>
          </a:xfrm>
        </p:grpSpPr>
        <p:sp>
          <p:nvSpPr>
            <p:cNvPr id="50197" name="Line 21"/>
            <p:cNvSpPr>
              <a:spLocks noChangeShapeType="1"/>
            </p:cNvSpPr>
            <p:nvPr/>
          </p:nvSpPr>
          <p:spPr bwMode="auto">
            <a:xfrm flipV="1">
              <a:off x="0" y="136"/>
              <a:ext cx="544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8" name="Rectangle 22"/>
            <p:cNvSpPr>
              <a:spLocks noChangeArrowheads="1"/>
            </p:cNvSpPr>
            <p:nvPr/>
          </p:nvSpPr>
          <p:spPr bwMode="auto">
            <a:xfrm>
              <a:off x="590" y="0"/>
              <a:ext cx="3266" cy="31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87350" indent="-387350" algn="l" defTabSz="1033463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altLang="en-US" sz="200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目标、激励、挫折、机会、榜样  </a:t>
              </a:r>
            </a:p>
          </p:txBody>
        </p:sp>
      </p:grp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1493838" y="657225"/>
            <a:ext cx="6931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280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6、导学式课堂模式培养学生“五自”意识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908175" y="838200"/>
            <a:ext cx="64436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zh-CN">
                <a:solidFill>
                  <a:schemeClr val="accent2"/>
                </a:solidFill>
                <a:ea typeface="黑体" pitchFamily="49" charset="-122"/>
                <a:sym typeface="Arial" pitchFamily="34" charset="0"/>
              </a:rPr>
              <a:t>（四）实施高效率的系统训练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908175" y="1844675"/>
            <a:ext cx="59690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  <a:sym typeface="Arial" pitchFamily="34" charset="0"/>
              </a:rPr>
              <a:t>高效训练的原则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  <a:sym typeface="Arial" pitchFamily="34" charset="0"/>
              </a:rPr>
              <a:t>       </a:t>
            </a:r>
            <a:r>
              <a:rPr lang="zh-CN" altLang="en-US" sz="2400" dirty="0" smtClean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  <a:sym typeface="Arial" pitchFamily="34" charset="0"/>
              </a:rPr>
              <a:t>     </a:t>
            </a:r>
            <a:r>
              <a:rPr lang="zh-CN" altLang="en-US" sz="2400" dirty="0" smtClean="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、训练及时性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       2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sym typeface="宋体" pitchFamily="2" charset="-122"/>
              </a:rPr>
              <a:t>、训练系统性</a:t>
            </a:r>
            <a:endParaRPr lang="zh-CN" altLang="en-US" sz="2400" dirty="0">
              <a:solidFill>
                <a:schemeClr val="tx1"/>
              </a:solidFill>
              <a:latin typeface="宋体" pitchFamily="2" charset="-122"/>
              <a:sym typeface="Arial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       3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sym typeface="宋体" pitchFamily="2" charset="-122"/>
              </a:rPr>
              <a:t>、训练层级性</a:t>
            </a:r>
            <a:endParaRPr lang="zh-CN" altLang="en-US" sz="2400" dirty="0">
              <a:solidFill>
                <a:schemeClr val="tx1"/>
              </a:solidFill>
              <a:latin typeface="宋体" pitchFamily="2" charset="-122"/>
              <a:sym typeface="Arial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       4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sym typeface="宋体" pitchFamily="2" charset="-122"/>
              </a:rPr>
              <a:t>、训练针对性</a:t>
            </a:r>
            <a:endParaRPr lang="zh-CN" altLang="en-US" sz="2400" dirty="0">
              <a:solidFill>
                <a:schemeClr val="tx1"/>
              </a:solidFill>
              <a:latin typeface="宋体" pitchFamily="2" charset="-122"/>
              <a:sym typeface="Arial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       5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sym typeface="宋体" pitchFamily="2" charset="-122"/>
              </a:rPr>
              <a:t>、训练优质性</a:t>
            </a:r>
            <a:endParaRPr lang="zh-CN" altLang="en-US" sz="2400" dirty="0">
              <a:solidFill>
                <a:schemeClr val="tx1"/>
              </a:solidFill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 noChangeAspect="1"/>
          </p:cNvGrpSpPr>
          <p:nvPr/>
        </p:nvGrpSpPr>
        <p:grpSpPr bwMode="auto">
          <a:xfrm>
            <a:off x="2378075" y="1412875"/>
            <a:ext cx="5746750" cy="4318000"/>
            <a:chOff x="0" y="0"/>
            <a:chExt cx="8352" cy="6800"/>
          </a:xfrm>
        </p:grpSpPr>
        <p:pic>
          <p:nvPicPr>
            <p:cNvPr id="52227" name="Picture 1" descr="C:\Documents and Settings\Administrator\Application Data\Tencent\Users\422351908\QQ\WinTemp\RichOle\5U%AJ35W27OR4DIMU4L6P@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352" cy="6800"/>
            </a:xfrm>
            <a:prstGeom prst="rect">
              <a:avLst/>
            </a:prstGeom>
            <a:noFill/>
            <a:ln w="9525" cap="flat" cmpd="sng">
              <a:noFill/>
              <a:bevel/>
              <a:headEnd/>
              <a:tailEnd/>
            </a:ln>
            <a:effectLst/>
          </p:spPr>
        </p:pic>
        <p:pic>
          <p:nvPicPr>
            <p:cNvPr id="52228" name="Picture 2" descr="C:\Documents and Settings\Administrator\Application Data\Tencent\Users\422351908\QQ\WinTemp\RichOle\O2R7VV0_1`WFT7(~]4~%YPV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67" y="2688"/>
              <a:ext cx="2300" cy="2192"/>
            </a:xfrm>
            <a:prstGeom prst="rect">
              <a:avLst/>
            </a:prstGeom>
            <a:noFill/>
            <a:ln w="9525" cap="flat" cmpd="sng">
              <a:noFill/>
              <a:bevel/>
              <a:headEnd/>
              <a:tailEnd/>
            </a:ln>
            <a:effectLst/>
          </p:spPr>
        </p:pic>
      </p:grpSp>
      <p:sp>
        <p:nvSpPr>
          <p:cNvPr id="52229" name="标题 17"/>
          <p:cNvSpPr txBox="1">
            <a:spLocks noChangeArrowheads="1"/>
          </p:cNvSpPr>
          <p:nvPr/>
        </p:nvSpPr>
        <p:spPr bwMode="auto">
          <a:xfrm>
            <a:off x="2847975" y="549275"/>
            <a:ext cx="4446588" cy="658404"/>
          </a:xfrm>
          <a:prstGeom prst="rect">
            <a:avLst/>
          </a:prstGeom>
          <a:noFill/>
          <a:ln w="9525" cap="flat" cmpd="sng">
            <a:noFill/>
            <a:bevel/>
            <a:headEnd/>
            <a:tailEnd/>
          </a:ln>
          <a:effectLst/>
        </p:spPr>
        <p:txBody>
          <a:bodyPr lIns="103396" tIns="51698" rIns="103396" bIns="51698">
            <a:spAutoFit/>
          </a:bodyPr>
          <a:lstStyle/>
          <a:p>
            <a:pPr algn="l" defTabSz="1033463" eaLnBrk="1" hangingPunct="1"/>
            <a:r>
              <a:rPr lang="zh-CN" altLang="en-US" sz="2800" b="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系统规划训练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653270" y="3180832"/>
            <a:ext cx="1291244" cy="1278355"/>
            <a:chOff x="0" y="0"/>
            <a:chExt cx="1252" cy="1252"/>
          </a:xfrm>
        </p:grpSpPr>
        <p:sp>
          <p:nvSpPr>
            <p:cNvPr id="5" name="Oval 19"/>
            <p:cNvSpPr>
              <a:spLocks noChangeArrowheads="1"/>
            </p:cNvSpPr>
            <p:nvPr/>
          </p:nvSpPr>
          <p:spPr bwMode="auto">
            <a:xfrm>
              <a:off x="0" y="0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sz="2500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6" name="Oval 20"/>
            <p:cNvSpPr>
              <a:spLocks noChangeArrowheads="1"/>
            </p:cNvSpPr>
            <p:nvPr/>
          </p:nvSpPr>
          <p:spPr bwMode="auto">
            <a:xfrm>
              <a:off x="16" y="7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sz="2500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29" y="19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sz="2500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97" y="51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sz="2500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4255154" y="3152257"/>
            <a:ext cx="1291244" cy="1278355"/>
            <a:chOff x="0" y="0"/>
            <a:chExt cx="1252" cy="1252"/>
          </a:xfrm>
        </p:grpSpPr>
        <p:sp>
          <p:nvSpPr>
            <p:cNvPr id="10" name="Oval 29"/>
            <p:cNvSpPr>
              <a:spLocks noChangeArrowheads="1"/>
            </p:cNvSpPr>
            <p:nvPr/>
          </p:nvSpPr>
          <p:spPr bwMode="auto">
            <a:xfrm>
              <a:off x="0" y="0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sz="2500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11" name="Oval 30"/>
            <p:cNvSpPr>
              <a:spLocks noChangeArrowheads="1"/>
            </p:cNvSpPr>
            <p:nvPr/>
          </p:nvSpPr>
          <p:spPr bwMode="auto">
            <a:xfrm>
              <a:off x="16" y="7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sz="2500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12" name="Oval 31"/>
            <p:cNvSpPr>
              <a:spLocks noChangeArrowheads="1"/>
            </p:cNvSpPr>
            <p:nvPr/>
          </p:nvSpPr>
          <p:spPr bwMode="auto">
            <a:xfrm>
              <a:off x="29" y="19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sz="2500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13" name="Oval 32"/>
            <p:cNvSpPr>
              <a:spLocks noChangeArrowheads="1"/>
            </p:cNvSpPr>
            <p:nvPr/>
          </p:nvSpPr>
          <p:spPr bwMode="auto">
            <a:xfrm>
              <a:off x="97" y="51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sz="2500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</p:grp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6604885" y="3248509"/>
            <a:ext cx="1292629" cy="1278355"/>
            <a:chOff x="0" y="0"/>
            <a:chExt cx="1252" cy="1252"/>
          </a:xfrm>
        </p:grpSpPr>
        <p:sp>
          <p:nvSpPr>
            <p:cNvPr id="15" name="Oval 34"/>
            <p:cNvSpPr>
              <a:spLocks noChangeArrowheads="1"/>
            </p:cNvSpPr>
            <p:nvPr/>
          </p:nvSpPr>
          <p:spPr bwMode="auto">
            <a:xfrm>
              <a:off x="0" y="0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sz="2500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16" name="Oval 35"/>
            <p:cNvSpPr>
              <a:spLocks noChangeArrowheads="1"/>
            </p:cNvSpPr>
            <p:nvPr/>
          </p:nvSpPr>
          <p:spPr bwMode="auto">
            <a:xfrm>
              <a:off x="16" y="7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sz="2500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17" name="Oval 36"/>
            <p:cNvSpPr>
              <a:spLocks noChangeArrowheads="1"/>
            </p:cNvSpPr>
            <p:nvPr/>
          </p:nvSpPr>
          <p:spPr bwMode="auto">
            <a:xfrm>
              <a:off x="29" y="19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sz="2500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18" name="Oval 37"/>
            <p:cNvSpPr>
              <a:spLocks noChangeArrowheads="1"/>
            </p:cNvSpPr>
            <p:nvPr/>
          </p:nvSpPr>
          <p:spPr bwMode="auto">
            <a:xfrm>
              <a:off x="97" y="51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sz="2500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</p:grp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1785918" y="3571876"/>
            <a:ext cx="1325992" cy="47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defTabSz="914784"/>
            <a:r>
              <a:rPr lang="zh-CN" altLang="en-US" sz="2500" b="1" dirty="0">
                <a:solidFill>
                  <a:srgbClr val="FF0000"/>
                </a:solidFill>
                <a:latin typeface="Arial" pitchFamily="34" charset="0"/>
              </a:rPr>
              <a:t>课时练</a:t>
            </a:r>
            <a:r>
              <a:rPr lang="zh-CN" altLang="en-US" sz="2500" dirty="0">
                <a:solidFill>
                  <a:srgbClr val="FF0000"/>
                </a:solidFill>
                <a:latin typeface="Arial" pitchFamily="34" charset="0"/>
              </a:rPr>
              <a:t>  </a:t>
            </a: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3786182" y="3357562"/>
            <a:ext cx="2367176" cy="124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defTabSz="914784"/>
            <a:r>
              <a:rPr lang="zh-CN" altLang="en-US" sz="2500" b="1" dirty="0" smtClean="0">
                <a:solidFill>
                  <a:srgbClr val="FF0000"/>
                </a:solidFill>
                <a:latin typeface="Arial" pitchFamily="34" charset="0"/>
              </a:rPr>
              <a:t>      周周练</a:t>
            </a:r>
            <a:endParaRPr lang="en-US" altLang="zh-CN" sz="25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defTabSz="914784"/>
            <a:r>
              <a:rPr lang="zh-CN" altLang="en-US" sz="2500" b="1" dirty="0" smtClean="0">
                <a:solidFill>
                  <a:srgbClr val="FF0000"/>
                </a:solidFill>
                <a:latin typeface="Arial" pitchFamily="34" charset="0"/>
              </a:rPr>
              <a:t>   （单元测）</a:t>
            </a:r>
            <a:endParaRPr lang="en-US" altLang="zh-CN" sz="25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defTabSz="914784"/>
            <a:endParaRPr lang="zh-CN" altLang="en-US" sz="25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6733732" y="3660590"/>
            <a:ext cx="1236224" cy="47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defTabSz="914784"/>
            <a:r>
              <a:rPr lang="zh-CN" altLang="en-US" sz="2500" b="1" dirty="0">
                <a:solidFill>
                  <a:srgbClr val="FF0000"/>
                </a:solidFill>
                <a:latin typeface="Arial" pitchFamily="34" charset="0"/>
              </a:rPr>
              <a:t>阶段考</a:t>
            </a:r>
            <a:r>
              <a:rPr lang="zh-CN" altLang="en-US" sz="2500" dirty="0">
                <a:solidFill>
                  <a:srgbClr val="FF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3418340" y="3678638"/>
            <a:ext cx="400396" cy="449681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82589" tIns="41294" rIns="82589" bIns="41294" anchor="ctr"/>
          <a:lstStyle/>
          <a:p>
            <a:endParaRPr lang="zh-CN" altLang="en-US" sz="25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859703" y="1894957"/>
            <a:ext cx="922713" cy="468115"/>
          </a:xfrm>
          <a:prstGeom prst="rect">
            <a:avLst/>
          </a:prstGeom>
          <a:noFill/>
          <a:ln w="38100" cmpd="sng">
            <a:solidFill>
              <a:srgbClr val="0000FF"/>
            </a:solidFill>
            <a:miter lim="800000"/>
            <a:headEnd/>
            <a:tailEnd/>
          </a:ln>
        </p:spPr>
        <p:txBody>
          <a:bodyPr lIns="82589" tIns="41294" rIns="82589" bIns="41294">
            <a:spAutoFit/>
          </a:bodyPr>
          <a:lstStyle/>
          <a:p>
            <a:r>
              <a:rPr lang="zh-CN" altLang="en-US" sz="2500" dirty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及时 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462972" y="1894957"/>
            <a:ext cx="958735" cy="468115"/>
          </a:xfrm>
          <a:prstGeom prst="rect">
            <a:avLst/>
          </a:prstGeom>
          <a:noFill/>
          <a:ln w="38100" cmpd="sng">
            <a:solidFill>
              <a:srgbClr val="0000FF"/>
            </a:solidFill>
            <a:miter lim="800000"/>
            <a:headEnd/>
            <a:tailEnd/>
          </a:ln>
        </p:spPr>
        <p:txBody>
          <a:bodyPr lIns="82589" tIns="41294" rIns="82589" bIns="41294">
            <a:spAutoFit/>
          </a:bodyPr>
          <a:lstStyle/>
          <a:p>
            <a:r>
              <a:rPr lang="zh-CN" altLang="en-US" sz="2500" dirty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定时 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804391" y="1894957"/>
            <a:ext cx="942109" cy="468115"/>
          </a:xfrm>
          <a:prstGeom prst="rect">
            <a:avLst/>
          </a:prstGeom>
          <a:noFill/>
          <a:ln w="38100" cmpd="sng">
            <a:solidFill>
              <a:srgbClr val="0000FF"/>
            </a:solidFill>
            <a:miter lim="800000"/>
            <a:headEnd/>
            <a:tailEnd/>
          </a:ln>
        </p:spPr>
        <p:txBody>
          <a:bodyPr lIns="82589" tIns="41294" rIns="82589" bIns="41294">
            <a:spAutoFit/>
          </a:bodyPr>
          <a:lstStyle/>
          <a:p>
            <a:r>
              <a:rPr lang="zh-CN" altLang="en-US" sz="2500" dirty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限时 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547976" y="5111900"/>
            <a:ext cx="1863436" cy="421949"/>
          </a:xfrm>
          <a:prstGeom prst="rect">
            <a:avLst/>
          </a:prstGeom>
          <a:noFill/>
          <a:ln w="38100" cmpd="sng">
            <a:solidFill>
              <a:srgbClr val="0000FF"/>
            </a:solidFill>
            <a:miter lim="800000"/>
            <a:headEnd/>
            <a:tailEnd/>
          </a:ln>
        </p:spPr>
        <p:txBody>
          <a:bodyPr lIns="82589" tIns="41294" rIns="82589" bIns="41294">
            <a:spAutoFit/>
          </a:bodyPr>
          <a:lstStyle/>
          <a:p>
            <a:r>
              <a:rPr lang="zh-CN" altLang="en-US" sz="2200" dirty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侧重知识立意 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005773" y="5111900"/>
            <a:ext cx="1918854" cy="421949"/>
          </a:xfrm>
          <a:prstGeom prst="rect">
            <a:avLst/>
          </a:prstGeom>
          <a:noFill/>
          <a:ln w="38100" cmpd="sng">
            <a:solidFill>
              <a:srgbClr val="0000FF"/>
            </a:solidFill>
            <a:miter lim="800000"/>
            <a:headEnd/>
            <a:tailEnd/>
          </a:ln>
        </p:spPr>
        <p:txBody>
          <a:bodyPr lIns="82589" tIns="41294" rIns="82589" bIns="41294">
            <a:spAutoFit/>
          </a:bodyPr>
          <a:lstStyle/>
          <a:p>
            <a:r>
              <a:rPr lang="zh-CN" altLang="en-US" sz="2200" dirty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侧重能力立意 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410922" y="5111900"/>
            <a:ext cx="1902229" cy="421949"/>
          </a:xfrm>
          <a:prstGeom prst="rect">
            <a:avLst/>
          </a:prstGeom>
          <a:noFill/>
          <a:ln w="38100" cmpd="sng">
            <a:solidFill>
              <a:srgbClr val="0000FF"/>
            </a:solidFill>
            <a:miter lim="800000"/>
            <a:headEnd/>
            <a:tailEnd/>
          </a:ln>
        </p:spPr>
        <p:txBody>
          <a:bodyPr lIns="82589" tIns="41294" rIns="82589" bIns="41294">
            <a:spAutoFit/>
          </a:bodyPr>
          <a:lstStyle/>
          <a:p>
            <a:r>
              <a:rPr lang="zh-CN" altLang="en-US" sz="2200" dirty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侧重素养立意 </a:t>
            </a:r>
          </a:p>
        </p:txBody>
      </p:sp>
      <p:sp>
        <p:nvSpPr>
          <p:cNvPr id="29" name="下箭头 39"/>
          <p:cNvSpPr>
            <a:spLocks noChangeArrowheads="1"/>
          </p:cNvSpPr>
          <p:nvPr/>
        </p:nvSpPr>
        <p:spPr bwMode="auto">
          <a:xfrm>
            <a:off x="2109084" y="2504056"/>
            <a:ext cx="311728" cy="40606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lIns="82589" tIns="41294" rIns="82589" bIns="41294"/>
          <a:lstStyle/>
          <a:p>
            <a:endParaRPr lang="zh-CN" altLang="en-US" sz="25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0" name="下箭头 40"/>
          <p:cNvSpPr>
            <a:spLocks noChangeArrowheads="1"/>
          </p:cNvSpPr>
          <p:nvPr/>
        </p:nvSpPr>
        <p:spPr bwMode="auto">
          <a:xfrm>
            <a:off x="4733135" y="2504056"/>
            <a:ext cx="311728" cy="40606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lIns="82589" tIns="41294" rIns="82589" bIns="41294"/>
          <a:lstStyle/>
          <a:p>
            <a:endParaRPr lang="zh-CN" altLang="en-US" sz="25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1" name="下箭头 41"/>
          <p:cNvSpPr>
            <a:spLocks noChangeArrowheads="1"/>
          </p:cNvSpPr>
          <p:nvPr/>
        </p:nvSpPr>
        <p:spPr bwMode="auto">
          <a:xfrm>
            <a:off x="7034376" y="2504056"/>
            <a:ext cx="311727" cy="40606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lIns="82589" tIns="41294" rIns="82589" bIns="41294"/>
          <a:lstStyle/>
          <a:p>
            <a:endParaRPr lang="zh-CN" altLang="en-US" sz="25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2" name="上箭头 42"/>
          <p:cNvSpPr>
            <a:spLocks noChangeArrowheads="1"/>
          </p:cNvSpPr>
          <p:nvPr/>
        </p:nvSpPr>
        <p:spPr bwMode="auto">
          <a:xfrm>
            <a:off x="2171430" y="4737417"/>
            <a:ext cx="249382" cy="33838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lIns="82589" tIns="41294" rIns="82589" bIns="41294"/>
          <a:lstStyle/>
          <a:p>
            <a:endParaRPr lang="zh-CN" altLang="en-US" sz="25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3" name="上箭头 43"/>
          <p:cNvSpPr>
            <a:spLocks noChangeArrowheads="1"/>
          </p:cNvSpPr>
          <p:nvPr/>
        </p:nvSpPr>
        <p:spPr bwMode="auto">
          <a:xfrm>
            <a:off x="4753918" y="4737417"/>
            <a:ext cx="249382" cy="33838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lIns="82589" tIns="41294" rIns="82589" bIns="41294"/>
          <a:lstStyle/>
          <a:p>
            <a:endParaRPr lang="zh-CN" altLang="en-US" sz="25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4" name="上箭头 44"/>
          <p:cNvSpPr>
            <a:spLocks noChangeArrowheads="1"/>
          </p:cNvSpPr>
          <p:nvPr/>
        </p:nvSpPr>
        <p:spPr bwMode="auto">
          <a:xfrm>
            <a:off x="7159067" y="4737417"/>
            <a:ext cx="249382" cy="33838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lIns="82589" tIns="41294" rIns="82589" bIns="41294"/>
          <a:lstStyle/>
          <a:p>
            <a:endParaRPr lang="zh-CN" altLang="en-US" sz="25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5" name="矩形 56"/>
          <p:cNvSpPr>
            <a:spLocks noChangeArrowheads="1"/>
          </p:cNvSpPr>
          <p:nvPr/>
        </p:nvSpPr>
        <p:spPr bwMode="auto">
          <a:xfrm>
            <a:off x="3214678" y="1000108"/>
            <a:ext cx="3133898" cy="46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589" tIns="41294" rIns="82589" bIns="41294">
            <a:spAutoFit/>
          </a:bodyPr>
          <a:lstStyle/>
          <a:p>
            <a:r>
              <a:rPr lang="zh-CN" altLang="en-US" sz="2500" b="1" dirty="0" smtClean="0">
                <a:solidFill>
                  <a:srgbClr val="FF0000"/>
                </a:solidFill>
                <a:latin typeface="Arial" pitchFamily="34" charset="0"/>
              </a:rPr>
              <a:t>三</a:t>
            </a:r>
            <a:r>
              <a:rPr lang="zh-CN" altLang="en-US" sz="2500" b="1" dirty="0">
                <a:solidFill>
                  <a:srgbClr val="FF0000"/>
                </a:solidFill>
                <a:latin typeface="Arial" pitchFamily="34" charset="0"/>
              </a:rPr>
              <a:t>时三段三</a:t>
            </a:r>
            <a:r>
              <a:rPr lang="zh-CN" altLang="en-US" sz="2500" b="1" dirty="0" smtClean="0">
                <a:solidFill>
                  <a:srgbClr val="FF0000"/>
                </a:solidFill>
                <a:latin typeface="Arial" pitchFamily="34" charset="0"/>
              </a:rPr>
              <a:t>立意     </a:t>
            </a:r>
            <a:endParaRPr lang="zh-CN" altLang="en-US" sz="25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5862281" y="3660591"/>
            <a:ext cx="397625" cy="449681"/>
          </a:xfrm>
          <a:prstGeom prst="chevron">
            <a:avLst>
              <a:gd name="adj" fmla="val 525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82589" tIns="41294" rIns="82589" bIns="41294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368425" y="512763"/>
            <a:ext cx="7149714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宋体" pitchFamily="2" charset="-122"/>
              </a:rPr>
              <a:t>1、</a:t>
            </a:r>
            <a:r>
              <a:rPr lang="zh-CN" altLang="en-US" sz="3200" dirty="0" smtClean="0">
                <a:solidFill>
                  <a:schemeClr val="tx1"/>
                </a:solidFill>
                <a:latin typeface="宋体" pitchFamily="2" charset="-122"/>
              </a:rPr>
              <a:t>课时训练</a:t>
            </a:r>
            <a:endParaRPr lang="zh-CN" altLang="en-US" sz="3200" dirty="0">
              <a:solidFill>
                <a:schemeClr val="tx1"/>
              </a:solidFill>
              <a:latin typeface="宋体" pitchFamily="2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</a:rPr>
              <a:t>    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（1）“小步走、快反馈”，确保训练及时性。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    （2）“重基础、有梯度”，确保训练层次性。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    （3）“敢放手、不怕错”，确保训练独立性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1" charset="-122"/>
                <a:ea typeface="楷体_GB2312" pitchFamily="1" charset="-122"/>
                <a:sym typeface="Arial" pitchFamily="34" charset="0"/>
              </a:rPr>
              <a:t> 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368425" y="2505075"/>
            <a:ext cx="45720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3200" dirty="0">
                <a:solidFill>
                  <a:schemeClr val="tx1"/>
                </a:solidFill>
                <a:latin typeface="宋体" pitchFamily="2" charset="-122"/>
              </a:rPr>
              <a:t>2、单元训练（考试）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</a:rPr>
              <a:t>    </a:t>
            </a: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（1）整体规划。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    （2）注重基础。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    （3）覆盖全面。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    （3）适度综合。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    （4）穿插滚动。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759075" y="914400"/>
            <a:ext cx="26622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280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3、滚动训练  </a:t>
            </a:r>
            <a:r>
              <a:rPr lang="zh-CN" altLang="en-US" sz="2400">
                <a:solidFill>
                  <a:schemeClr val="tx1"/>
                </a:solidFill>
                <a:sym typeface="Arial" pitchFamily="34" charset="0"/>
              </a:rPr>
              <a:t>  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508250" y="1600200"/>
            <a:ext cx="451167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克服遗忘，避免前学后忘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  突出主干，重点多次巩固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  连结知识，提高综合能力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  每周一测，及时查缺补漏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940050" y="4038600"/>
            <a:ext cx="36480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</a:rPr>
              <a:t>重要考点把握到位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</a:rPr>
              <a:t>方向题型模拟全面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</a:rPr>
              <a:t>试题风格符合趋势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</a:rPr>
              <a:t>难度顺序排列合理</a:t>
            </a:r>
          </a:p>
          <a:p>
            <a:pPr algn="l" eaLnBrk="1" hangingPunct="1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759075" y="3505200"/>
            <a:ext cx="2663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280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4、套题训练</a:t>
            </a:r>
            <a:r>
              <a:rPr lang="zh-CN" altLang="en-US" sz="2800">
                <a:solidFill>
                  <a:schemeClr val="tx1"/>
                </a:solidFill>
                <a:sym typeface="Arial" pitchFamily="34" charset="0"/>
              </a:rPr>
              <a:t> </a:t>
            </a:r>
            <a:r>
              <a:rPr lang="zh-CN" altLang="en-US" sz="2400">
                <a:solidFill>
                  <a:schemeClr val="tx1"/>
                </a:solidFill>
                <a:sym typeface="Arial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ldLvl="0" autoUpdateAnimBg="0"/>
      <p:bldP spid="54276" grpId="0" bldLvl="0" autoUpdateAnimBg="0"/>
      <p:bldP spid="54277" grpId="0" bldLvl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295400" y="1219200"/>
            <a:ext cx="7426325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4" tIns="45717" rIns="91434" bIns="45717">
            <a:spAutoFit/>
          </a:bodyPr>
          <a:lstStyle/>
          <a:p>
            <a:pPr algn="l" eaLnBrk="1" hangingPunct="1">
              <a:lnSpc>
                <a:spcPct val="125000"/>
              </a:lnSpc>
            </a:pPr>
            <a:r>
              <a:rPr lang="zh-CN" altLang="zh-CN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一轮复习中的主要训练方式</a:t>
            </a:r>
            <a:r>
              <a:rPr lang="zh-CN" altLang="zh-CN" sz="2400">
                <a:solidFill>
                  <a:srgbClr val="FF0000"/>
                </a:solidFill>
                <a:latin typeface="Arial"/>
                <a:ea typeface="黑体" pitchFamily="49" charset="-122"/>
              </a:rPr>
              <a:t>——</a:t>
            </a:r>
            <a:r>
              <a:rPr 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单元是考点突破的基础，滚动是巩固提升的关键 </a:t>
            </a:r>
          </a:p>
          <a:p>
            <a:pPr algn="l" eaLnBrk="1" hangingPunct="1">
              <a:lnSpc>
                <a:spcPct val="125000"/>
              </a:lnSpc>
            </a:pPr>
            <a:r>
              <a:rPr lang="zh-CN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（</a:t>
            </a:r>
            <a:r>
              <a:rPr lang="zh-CN" altLang="zh-CN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） 以巩固课堂知识为主的</a:t>
            </a:r>
            <a:r>
              <a:rPr 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课后训练</a:t>
            </a:r>
          </a:p>
          <a:p>
            <a:pPr algn="l" eaLnBrk="1" hangingPunct="1">
              <a:lnSpc>
                <a:spcPct val="125000"/>
              </a:lnSpc>
            </a:pPr>
            <a:r>
              <a:rPr lang="zh-CN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（</a:t>
            </a:r>
            <a:r>
              <a:rPr lang="zh-CN" altLang="zh-CN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） 以落实单元知识为主的</a:t>
            </a:r>
            <a:r>
              <a:rPr 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单元检测</a:t>
            </a:r>
          </a:p>
          <a:p>
            <a:pPr algn="l" eaLnBrk="1" hangingPunct="1">
              <a:lnSpc>
                <a:spcPct val="125000"/>
              </a:lnSpc>
            </a:pPr>
            <a:r>
              <a:rPr lang="zh-CN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（</a:t>
            </a:r>
            <a:r>
              <a:rPr lang="zh-CN" altLang="zh-CN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） 以查缺补漏巩固提升为主的</a:t>
            </a:r>
            <a:r>
              <a:rPr 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补偿练习</a:t>
            </a:r>
          </a:p>
          <a:p>
            <a:pPr algn="l" eaLnBrk="1" hangingPunct="1">
              <a:lnSpc>
                <a:spcPct val="125000"/>
              </a:lnSpc>
            </a:pPr>
            <a:r>
              <a:rPr lang="zh-CN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（</a:t>
            </a:r>
            <a:r>
              <a:rPr lang="zh-CN" altLang="zh-CN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） 以串联知识避免遗忘为主的</a:t>
            </a:r>
            <a:r>
              <a:rPr 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滚动训练</a:t>
            </a:r>
          </a:p>
          <a:p>
            <a:pPr algn="l" eaLnBrk="1" hangingPunct="1">
              <a:lnSpc>
                <a:spcPct val="125000"/>
              </a:lnSpc>
            </a:pPr>
            <a:r>
              <a:rPr lang="zh-CN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（</a:t>
            </a:r>
            <a:r>
              <a:rPr lang="zh-CN" altLang="zh-CN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） 以逐步培养综合能力为主的</a:t>
            </a:r>
            <a:r>
              <a:rPr 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阶段检测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071803" y="1911735"/>
            <a:ext cx="376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（一）教学管理与组织</a:t>
            </a:r>
            <a:endParaRPr lang="zh-CN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71803" y="2530469"/>
            <a:ext cx="376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（二）课程规划与设置</a:t>
            </a:r>
            <a:endParaRPr lang="zh-CN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71802" y="3149203"/>
            <a:ext cx="376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（三）综合素质的培养</a:t>
            </a:r>
            <a:endParaRPr lang="zh-CN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071802" y="3767937"/>
            <a:ext cx="376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（四）职业发展的指导</a:t>
            </a:r>
            <a:endParaRPr lang="zh-CN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71736" y="581911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新一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轮教改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带来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的挑战</a:t>
            </a:r>
            <a:endParaRPr lang="zh-CN" altLang="en-US" sz="3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71802" y="4454903"/>
            <a:ext cx="376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（五）教师素质的匹配</a:t>
            </a:r>
            <a:endParaRPr lang="zh-CN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66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295400" y="1054100"/>
            <a:ext cx="755967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4" tIns="45717" rIns="91434" bIns="45717">
            <a:spAutoFit/>
          </a:bodyPr>
          <a:lstStyle/>
          <a:p>
            <a:pPr algn="l" eaLnBrk="1" hangingPunct="1"/>
            <a:r>
              <a:rPr lang="zh-CN" altLang="en-US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 二轮复习中的主要训练方式</a:t>
            </a:r>
            <a:r>
              <a:rPr lang="zh-CN" altLang="en-US" sz="2400">
                <a:solidFill>
                  <a:srgbClr val="FF0000"/>
                </a:solidFill>
                <a:latin typeface="Arial"/>
                <a:ea typeface="黑体" pitchFamily="49" charset="-122"/>
              </a:rPr>
              <a:t>——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体系是综合的根本，专题是提高的保证</a:t>
            </a:r>
          </a:p>
          <a:p>
            <a:pPr algn="l" eaLnBrk="1" hangingPunct="1"/>
            <a:r>
              <a:rPr lang="zh-CN" altLang="en-US" sz="2400">
                <a:solidFill>
                  <a:schemeClr val="tx1"/>
                </a:solidFill>
              </a:rPr>
              <a:t>      </a:t>
            </a:r>
          </a:p>
          <a:p>
            <a:pPr algn="l" eaLnBrk="1" hangingPunct="1"/>
            <a:r>
              <a:rPr lang="zh-CN" altLang="en-US" sz="2400">
                <a:solidFill>
                  <a:schemeClr val="tx1"/>
                </a:solidFill>
              </a:rPr>
              <a:t>      （1）构建知识体系，进行专项训练。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</a:rPr>
              <a:t>      （2）提高应试技能，进行套题训练。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</a:rPr>
              <a:t>      （3）提高实战能力，进行综合训练。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</a:rPr>
              <a:t>      （4）提高答题速度，进行限时训练。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</a:rPr>
              <a:t>                    </a:t>
            </a:r>
            <a:endParaRPr lang="zh-CN" altLang="en-US" sz="2400">
              <a:solidFill>
                <a:schemeClr val="tx1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584325" y="914400"/>
            <a:ext cx="6950075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4" tIns="45717" rIns="91434" bIns="45717">
            <a:spAutoFit/>
          </a:bodyPr>
          <a:lstStyle/>
          <a:p>
            <a:pPr algn="l" eaLnBrk="1" hangingPunct="1">
              <a:lnSpc>
                <a:spcPct val="140000"/>
              </a:lnSpc>
            </a:pPr>
            <a:r>
              <a:rPr lang="zh-CN" altLang="en-US" sz="2400">
                <a:solidFill>
                  <a:schemeClr val="tx1"/>
                </a:solidFill>
              </a:rPr>
              <a:t>      考前冲刺阶段的主要训练方式</a:t>
            </a:r>
            <a:r>
              <a:rPr lang="zh-CN" altLang="en-US" sz="2400">
                <a:solidFill>
                  <a:srgbClr val="FF0000"/>
                </a:solidFill>
              </a:rPr>
              <a:t>——提高应试技能，调整考试状态</a:t>
            </a:r>
            <a:endParaRPr lang="zh-CN" altLang="en-US" sz="2400">
              <a:solidFill>
                <a:schemeClr val="tx1"/>
              </a:solidFill>
            </a:endParaRPr>
          </a:p>
          <a:p>
            <a:pPr algn="l" eaLnBrk="1" hangingPunct="1">
              <a:lnSpc>
                <a:spcPct val="140000"/>
              </a:lnSpc>
            </a:pPr>
            <a:r>
              <a:rPr lang="zh-CN" altLang="en-US" sz="2400">
                <a:solidFill>
                  <a:schemeClr val="tx1"/>
                </a:solidFill>
              </a:rPr>
              <a:t>   （1）选择经典题目，规范答题训练。</a:t>
            </a:r>
          </a:p>
          <a:p>
            <a:pPr algn="l" eaLnBrk="1" hangingPunct="1">
              <a:lnSpc>
                <a:spcPct val="140000"/>
              </a:lnSpc>
            </a:pPr>
            <a:r>
              <a:rPr lang="zh-CN" altLang="en-US" sz="2400">
                <a:solidFill>
                  <a:schemeClr val="tx1"/>
                </a:solidFill>
              </a:rPr>
              <a:t>   （2）重组各地试卷，针对冲刺训练。</a:t>
            </a:r>
          </a:p>
          <a:p>
            <a:pPr algn="l" eaLnBrk="1" hangingPunct="1">
              <a:lnSpc>
                <a:spcPct val="140000"/>
              </a:lnSpc>
            </a:pPr>
            <a:r>
              <a:rPr lang="zh-CN" altLang="en-US" sz="2400">
                <a:solidFill>
                  <a:schemeClr val="tx1"/>
                </a:solidFill>
              </a:rPr>
              <a:t>   （3）每日做题做卷，考试感觉训练。</a:t>
            </a:r>
          </a:p>
          <a:p>
            <a:pPr algn="l" eaLnBrk="1" hangingPunct="1">
              <a:lnSpc>
                <a:spcPct val="140000"/>
              </a:lnSpc>
            </a:pPr>
            <a:r>
              <a:rPr lang="zh-CN" altLang="en-US" sz="2400">
                <a:solidFill>
                  <a:schemeClr val="tx1"/>
                </a:solidFill>
              </a:rPr>
              <a:t>    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676400" y="914400"/>
            <a:ext cx="66262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zh-CN">
                <a:solidFill>
                  <a:schemeClr val="accent2"/>
                </a:solidFill>
                <a:ea typeface="黑体" pitchFamily="49" charset="-122"/>
                <a:sym typeface="Arial" pitchFamily="34" charset="0"/>
              </a:rPr>
              <a:t>（ 五） 进行科学性的测试评价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908175" y="2133600"/>
            <a:ext cx="5080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10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zh-CN" altLang="en-US" sz="1000" dirty="0">
                <a:solidFill>
                  <a:schemeClr val="tx1"/>
                </a:solidFill>
                <a:sym typeface="Arial" pitchFamily="34" charset="0"/>
              </a:rPr>
              <a:t>                       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 1、系统规划学年考试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      2、提高命题质量水平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      3</a:t>
            </a:r>
            <a:r>
              <a:rPr lang="zh-CN" altLang="en-US" sz="2800" dirty="0" smtClean="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、借大数据分析反馈</a:t>
            </a:r>
            <a:endParaRPr lang="zh-CN" altLang="en-US" sz="2800" dirty="0">
              <a:solidFill>
                <a:schemeClr val="tx1"/>
              </a:solidFill>
              <a:latin typeface="宋体" pitchFamily="2" charset="-122"/>
              <a:sym typeface="Arial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      4</a:t>
            </a:r>
            <a:r>
              <a:rPr lang="zh-CN" altLang="en-US" sz="2800" dirty="0" smtClean="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、以个性化推送达标</a:t>
            </a:r>
            <a:endParaRPr lang="zh-CN" altLang="en-US" sz="2800" dirty="0">
              <a:solidFill>
                <a:schemeClr val="tx1"/>
              </a:solidFill>
              <a:latin typeface="宋体" pitchFamily="2" charset="-122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ldLvl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Group 2"/>
          <p:cNvGraphicFramePr>
            <a:graphicFrameLocks noGrp="1"/>
          </p:cNvGraphicFramePr>
          <p:nvPr>
            <p:ph type="tbl" idx="1"/>
          </p:nvPr>
        </p:nvGraphicFramePr>
        <p:xfrm>
          <a:off x="1547813" y="1219200"/>
          <a:ext cx="7164387" cy="4021139"/>
        </p:xfrm>
        <a:graphic>
          <a:graphicData uri="http://schemas.openxmlformats.org/drawingml/2006/table">
            <a:tbl>
              <a:tblPr/>
              <a:tblGrid>
                <a:gridCol w="1139825"/>
                <a:gridCol w="3171825"/>
                <a:gridCol w="2852737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考试类型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知识和能力目标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难度和区分度要求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单元测试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试题注重基础，考试内容应与教学紧密结合。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难度小、区分度小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水平测试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试题严格按照课程标准，有较好的覆盖面。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较小的难度和合理的区分度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模拟考试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试题严格按照考试大纲、考试说明，题目要有较好的区分度，不求知识的覆盖面。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同高考的难度和区分度要求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1547813" y="304800"/>
            <a:ext cx="4267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400">
                <a:solidFill>
                  <a:schemeClr val="accent2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1、系统规划学年考试</a:t>
            </a:r>
            <a:endParaRPr lang="zh-CN" altLang="en-US" sz="2400">
              <a:solidFill>
                <a:schemeClr val="accent2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403350" y="609600"/>
            <a:ext cx="37449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zh-CN" sz="2400">
                <a:solidFill>
                  <a:schemeClr val="accent2"/>
                </a:solidFill>
                <a:latin typeface="宋体" pitchFamily="2" charset="-122"/>
                <a:sym typeface="Arial" pitchFamily="34" charset="0"/>
              </a:rPr>
              <a:t>2</a:t>
            </a:r>
            <a:r>
              <a:rPr lang="zh-CN" sz="2400">
                <a:solidFill>
                  <a:schemeClr val="accent2"/>
                </a:solidFill>
                <a:latin typeface="宋体" pitchFamily="2" charset="-122"/>
                <a:sym typeface="Arial" pitchFamily="34" charset="0"/>
              </a:rPr>
              <a:t>、提高命题质量水平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860550" y="1371600"/>
            <a:ext cx="36877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2400">
                <a:solidFill>
                  <a:schemeClr val="tx1"/>
                </a:solidFill>
                <a:latin typeface="宋体" pitchFamily="2" charset="-122"/>
              </a:rPr>
              <a:t>（1）研究高考考纲考题</a:t>
            </a:r>
          </a:p>
          <a:p>
            <a:pPr algn="l" eaLnBrk="1" hangingPunct="1"/>
            <a:r>
              <a:rPr lang="zh-CN" altLang="en-US" sz="2400">
                <a:solidFill>
                  <a:schemeClr val="tx1"/>
                </a:solidFill>
                <a:latin typeface="宋体" pitchFamily="2" charset="-122"/>
              </a:rPr>
              <a:t>（2）把握高考命题方向</a:t>
            </a:r>
          </a:p>
          <a:p>
            <a:pPr algn="l" eaLnBrk="1" hangingPunct="1"/>
            <a:r>
              <a:rPr lang="zh-CN" altLang="en-US" sz="240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（3）做好命题双向细目表</a:t>
            </a:r>
          </a:p>
          <a:p>
            <a:pPr algn="l" eaLnBrk="1" hangingPunct="1"/>
            <a:r>
              <a:rPr lang="zh-CN" altLang="en-US" sz="240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（4）制定科学命题流程</a:t>
            </a:r>
          </a:p>
          <a:p>
            <a:pPr algn="l" eaLnBrk="1" hangingPunct="1"/>
            <a:endParaRPr lang="zh-CN" altLang="en-US" sz="2400">
              <a:solidFill>
                <a:schemeClr val="tx1"/>
              </a:solidFill>
              <a:latin typeface="宋体" pitchFamily="2" charset="-122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403350" y="3048000"/>
            <a:ext cx="3925888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accent2"/>
                </a:solidFill>
                <a:latin typeface="宋体" pitchFamily="2" charset="-122"/>
                <a:sym typeface="Arial" pitchFamily="34" charset="0"/>
              </a:rPr>
              <a:t>3</a:t>
            </a:r>
            <a:r>
              <a:rPr lang="zh-CN" altLang="en-US" sz="2400" dirty="0" smtClean="0">
                <a:solidFill>
                  <a:schemeClr val="accent2"/>
                </a:solidFill>
                <a:latin typeface="宋体" pitchFamily="2" charset="-122"/>
                <a:sym typeface="Arial" pitchFamily="34" charset="0"/>
              </a:rPr>
              <a:t>、解答数据分析反馈</a:t>
            </a:r>
            <a:endParaRPr lang="zh-CN" altLang="en-US" sz="2400" dirty="0">
              <a:solidFill>
                <a:schemeClr val="accent2"/>
              </a:solidFill>
              <a:latin typeface="宋体" pitchFamily="2" charset="-122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079625" y="3948113"/>
            <a:ext cx="21637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240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（1）定量分析</a:t>
            </a:r>
          </a:p>
          <a:p>
            <a:pPr algn="l" eaLnBrk="1" hangingPunct="1"/>
            <a:r>
              <a:rPr lang="zh-CN" altLang="en-US" sz="2400">
                <a:solidFill>
                  <a:schemeClr val="tx1"/>
                </a:solidFill>
                <a:latin typeface="宋体" pitchFamily="2" charset="-122"/>
                <a:sym typeface="Arial" pitchFamily="34" charset="0"/>
              </a:rPr>
              <a:t>（2）定性分析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403350" y="5105400"/>
            <a:ext cx="414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zh-CN" altLang="zh-CN" sz="2400" dirty="0">
                <a:solidFill>
                  <a:schemeClr val="accent2"/>
                </a:solidFill>
                <a:latin typeface="宋体" pitchFamily="2" charset="-122"/>
                <a:sym typeface="Arial" pitchFamily="34" charset="0"/>
              </a:rPr>
              <a:t>4</a:t>
            </a:r>
            <a:r>
              <a:rPr lang="zh-CN" sz="2400" dirty="0" smtClean="0">
                <a:solidFill>
                  <a:schemeClr val="accent2"/>
                </a:solidFill>
                <a:latin typeface="宋体" pitchFamily="2" charset="-122"/>
                <a:sym typeface="Arial" pitchFamily="34" charset="0"/>
              </a:rPr>
              <a:t>、</a:t>
            </a:r>
            <a:r>
              <a:rPr lang="zh-CN" altLang="en-US" sz="2400" dirty="0" smtClean="0">
                <a:solidFill>
                  <a:schemeClr val="accent2"/>
                </a:solidFill>
                <a:latin typeface="宋体" pitchFamily="2" charset="-122"/>
                <a:sym typeface="Arial" pitchFamily="34" charset="0"/>
              </a:rPr>
              <a:t>以个性化推送达标</a:t>
            </a:r>
            <a:endParaRPr lang="zh-CN" sz="2400" dirty="0">
              <a:solidFill>
                <a:schemeClr val="tx1"/>
              </a:solidFill>
              <a:latin typeface="宋体" pitchFamily="2" charset="-122"/>
              <a:sym typeface="Arial" pitchFamily="34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2087970" y="5692775"/>
            <a:ext cx="6120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2000" dirty="0" smtClean="0">
                <a:solidFill>
                  <a:schemeClr val="tx1"/>
                </a:solidFill>
              </a:rPr>
              <a:t>利用信息化工具手段，记录学生得失，关联推送训练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ldLvl="0" autoUpdateAnimBg="0"/>
      <p:bldP spid="60419" grpId="0" bldLvl="0" autoUpdateAnimBg="0"/>
      <p:bldP spid="60420" grpId="0" bldLvl="0" autoUpdateAnimBg="0"/>
      <p:bldP spid="60421" grpId="0" bldLvl="0" autoUpdateAnimBg="0"/>
      <p:bldP spid="60422" grpId="0" bldLvl="0" autoUpdateAnimBg="0"/>
      <p:bldP spid="60423" grpId="0" bldLvl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23"/>
          <p:cNvSpPr txBox="1"/>
          <p:nvPr/>
        </p:nvSpPr>
        <p:spPr>
          <a:xfrm>
            <a:off x="2779006" y="2509236"/>
            <a:ext cx="5813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关联：</a:t>
            </a:r>
            <a:r>
              <a:rPr lang="zh-CN" altLang="en-US" sz="24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提高个性推送训练的精准度，目标百分之九十五以上，力争百分之百。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6" name="文本框 24"/>
          <p:cNvSpPr txBox="1"/>
          <p:nvPr/>
        </p:nvSpPr>
        <p:spPr>
          <a:xfrm>
            <a:off x="2700261" y="3534013"/>
            <a:ext cx="59488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细分：</a:t>
            </a:r>
            <a:r>
              <a:rPr lang="zh-CN" altLang="en-US" sz="24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按时间、题类、来源等精确细分，让老师更方便快捷找到需要的</a:t>
            </a:r>
            <a:r>
              <a:rPr lang="zh-CN" altLang="en-US" sz="28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试题。</a:t>
            </a:r>
            <a:endParaRPr lang="zh-CN" altLang="en-US" sz="28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7" name="文本框 25"/>
          <p:cNvSpPr txBox="1"/>
          <p:nvPr/>
        </p:nvSpPr>
        <p:spPr>
          <a:xfrm>
            <a:off x="2779007" y="4521077"/>
            <a:ext cx="4016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补题：</a:t>
            </a:r>
            <a:r>
              <a:rPr lang="zh-CN" altLang="en-US" sz="24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收集名校考题。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8" name="文本框 26"/>
          <p:cNvSpPr txBox="1"/>
          <p:nvPr/>
        </p:nvSpPr>
        <p:spPr>
          <a:xfrm>
            <a:off x="2779006" y="1892853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错率：</a:t>
            </a:r>
            <a:r>
              <a:rPr lang="zh-CN" altLang="en-US" sz="24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万分之三以下，力争百分之百正确。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9" name="文本框 27"/>
          <p:cNvSpPr txBox="1"/>
          <p:nvPr/>
        </p:nvSpPr>
        <p:spPr>
          <a:xfrm>
            <a:off x="2700261" y="5666794"/>
            <a:ext cx="569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新题：</a:t>
            </a:r>
            <a:r>
              <a:rPr lang="zh-CN" altLang="en-US" sz="24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举办创新题大赛，补充原创题。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0" name="左大括号 39"/>
          <p:cNvSpPr/>
          <p:nvPr/>
        </p:nvSpPr>
        <p:spPr>
          <a:xfrm>
            <a:off x="2333332" y="2169270"/>
            <a:ext cx="333931" cy="3857458"/>
          </a:xfrm>
          <a:prstGeom prst="leftBrace">
            <a:avLst/>
          </a:prstGeom>
          <a:noFill/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29"/>
          <p:cNvSpPr txBox="1"/>
          <p:nvPr/>
        </p:nvSpPr>
        <p:spPr>
          <a:xfrm>
            <a:off x="2779007" y="5066630"/>
            <a:ext cx="5870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套卷：</a:t>
            </a:r>
            <a:r>
              <a:rPr lang="zh-CN" altLang="en-US" sz="24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自主研发精品套卷、收集名校卷。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" name="组合 28"/>
          <p:cNvGrpSpPr/>
          <p:nvPr/>
        </p:nvGrpSpPr>
        <p:grpSpPr>
          <a:xfrm>
            <a:off x="1274099" y="3376727"/>
            <a:ext cx="1096050" cy="1606015"/>
            <a:chOff x="7273661" y="4708513"/>
            <a:chExt cx="1519635" cy="1606015"/>
          </a:xfrm>
        </p:grpSpPr>
        <p:sp>
          <p:nvSpPr>
            <p:cNvPr id="30" name="椭圆 29"/>
            <p:cNvSpPr/>
            <p:nvPr/>
          </p:nvSpPr>
          <p:spPr>
            <a:xfrm>
              <a:off x="7273661" y="4708513"/>
              <a:ext cx="1519635" cy="152032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文本框 1"/>
            <p:cNvSpPr txBox="1"/>
            <p:nvPr/>
          </p:nvSpPr>
          <p:spPr>
            <a:xfrm>
              <a:off x="7299043" y="4929533"/>
              <a:ext cx="144321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优质题库</a:t>
              </a:r>
              <a:endParaRPr lang="en-US" altLang="zh-CN" sz="28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pPr algn="ctr"/>
              <a:endPara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162931" y="503289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我们的探索：</a:t>
            </a:r>
            <a:r>
              <a:rPr lang="zh-CN" altLang="en-US" sz="4000" b="1" spc="300" dirty="0" smtClean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知心慧学提分宝</a:t>
            </a:r>
            <a:endParaRPr lang="zh-CN" altLang="en-US" sz="4000" b="1" spc="300" dirty="0">
              <a:solidFill>
                <a:srgbClr val="0033CC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101186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 animBg="1"/>
      <p:bldP spid="4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43240" y="928670"/>
            <a:ext cx="307183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1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方便组卷</a:t>
            </a:r>
            <a:endParaRPr lang="zh-CN" altLang="en-US" sz="31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1643050"/>
            <a:ext cx="7114004" cy="4355795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101186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rcRect l="7630" t="18303" r="5885"/>
          <a:stretch>
            <a:fillRect/>
          </a:stretch>
        </p:blipFill>
        <p:spPr>
          <a:xfrm>
            <a:off x="1428728" y="1214422"/>
            <a:ext cx="7059321" cy="4281056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101186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92636" y="643976"/>
            <a:ext cx="242889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1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诊断个性化</a:t>
            </a:r>
            <a:endParaRPr lang="zh-CN" altLang="en-US" sz="31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476" y="1932710"/>
            <a:ext cx="3934028" cy="4395354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922320"/>
            <a:ext cx="3545898" cy="4374571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101186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28860" y="928670"/>
            <a:ext cx="392909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1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纠错高效益</a:t>
            </a:r>
            <a:endParaRPr lang="zh-CN" altLang="en-US" sz="31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4936" y="2041087"/>
            <a:ext cx="5351642" cy="4276586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文本框 23"/>
          <p:cNvSpPr txBox="1"/>
          <p:nvPr/>
        </p:nvSpPr>
        <p:spPr>
          <a:xfrm>
            <a:off x="6786578" y="1956391"/>
            <a:ext cx="2121392" cy="436128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noAutofit/>
          </a:bodyPr>
          <a:lstStyle/>
          <a:p>
            <a:endParaRPr lang="zh-CN" altLang="en-US" sz="2400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101186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460382" y="608014"/>
            <a:ext cx="184638" cy="46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3" tIns="47881" rIns="95763" bIns="47881">
            <a:spAutoFit/>
          </a:bodyPr>
          <a:lstStyle/>
          <a:p>
            <a:pPr defTabSz="958850">
              <a:spcBef>
                <a:spcPct val="50000"/>
              </a:spcBef>
            </a:pPr>
            <a:endParaRPr lang="zh-CN" altLang="en-US" sz="24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645020" y="2103520"/>
            <a:ext cx="4875334" cy="65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3" tIns="47881" rIns="95763" bIns="47881">
            <a:spAutoFit/>
          </a:bodyPr>
          <a:lstStyle/>
          <a:p>
            <a:pPr defTabSz="958850"/>
            <a:r>
              <a:rPr lang="zh-CN" altLang="en-US" dirty="0" smtClean="0">
                <a:solidFill>
                  <a:srgbClr val="0000FF"/>
                </a:solidFill>
                <a:latin typeface="Arial" pitchFamily="34" charset="0"/>
                <a:ea typeface="微软雅黑" pitchFamily="34" charset="-122"/>
              </a:rPr>
              <a:t>突破教学质量瓶颈</a:t>
            </a:r>
            <a:endParaRPr lang="zh-CN" altLang="en-US" dirty="0">
              <a:solidFill>
                <a:srgbClr val="0000FF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984245" y="3195985"/>
            <a:ext cx="4284785" cy="46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3" tIns="47881" rIns="95763" bIns="47881">
            <a:spAutoFit/>
          </a:bodyPr>
          <a:lstStyle/>
          <a:p>
            <a:pPr defTabSz="958850"/>
            <a:r>
              <a:rPr lang="en-US" sz="240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、升学率提升，优等生不足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984245" y="4648548"/>
            <a:ext cx="4318489" cy="46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3" tIns="47881" rIns="95763" bIns="47881">
            <a:spAutoFit/>
          </a:bodyPr>
          <a:lstStyle/>
          <a:p>
            <a:pPr defTabSz="958850"/>
            <a:r>
              <a:rPr lang="en-US" sz="240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、管理精细化，质量难攀升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78030" y="3957985"/>
            <a:ext cx="4191000" cy="46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3" tIns="47881" rIns="95763" bIns="47881">
            <a:spAutoFit/>
          </a:bodyPr>
          <a:lstStyle/>
          <a:p>
            <a:pPr defTabSz="958850"/>
            <a:r>
              <a:rPr lang="en-US" sz="240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sz="240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、时间加汗水，效果仍不好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781175" y="721618"/>
            <a:ext cx="6434163" cy="71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63" tIns="47881" rIns="95763" bIns="47881">
            <a:spAutoFit/>
          </a:bodyPr>
          <a:lstStyle/>
          <a:p>
            <a:pPr defTabSz="958850" eaLnBrk="1" hangingPunct="1"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ea typeface="黑体" pitchFamily="49" charset="-122"/>
              </a:rPr>
              <a:t>为什么要进行学科规划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utoUpdateAnimBg="0"/>
      <p:bldP spid="7174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28926" y="1000108"/>
            <a:ext cx="314327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1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推送个性化</a:t>
            </a:r>
            <a:endParaRPr lang="zh-CN" altLang="en-US" sz="31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5778" y="1995055"/>
            <a:ext cx="5370800" cy="4301836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文本框 45"/>
          <p:cNvSpPr txBox="1"/>
          <p:nvPr/>
        </p:nvSpPr>
        <p:spPr>
          <a:xfrm>
            <a:off x="6786578" y="1945758"/>
            <a:ext cx="2088573" cy="435113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noAutofit/>
          </a:bodyPr>
          <a:lstStyle/>
          <a:p>
            <a:endParaRPr lang="zh-CN" altLang="en-US" sz="2400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101186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jg\Desktop\项目运行图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9976" y="0"/>
            <a:ext cx="68546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2357422" y="3000372"/>
            <a:ext cx="22145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知心慧学</a:t>
            </a:r>
            <a:endParaRPr lang="en-US" altLang="zh-CN" sz="36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提分宝</a:t>
            </a:r>
            <a:endParaRPr lang="zh-CN" altLang="en-US" sz="3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6357950" y="571480"/>
          <a:ext cx="2563801" cy="182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2"/>
          <p:cNvGrpSpPr>
            <a:grpSpLocks/>
          </p:cNvGrpSpPr>
          <p:nvPr/>
        </p:nvGrpSpPr>
        <p:grpSpPr bwMode="auto">
          <a:xfrm>
            <a:off x="1142976" y="951471"/>
            <a:ext cx="7643866" cy="4249215"/>
            <a:chOff x="1309660" y="1999224"/>
            <a:chExt cx="8286866" cy="4249423"/>
          </a:xfrm>
        </p:grpSpPr>
        <p:sp>
          <p:nvSpPr>
            <p:cNvPr id="3" name="TextBox 36"/>
            <p:cNvSpPr txBox="1">
              <a:spLocks noChangeArrowheads="1"/>
            </p:cNvSpPr>
            <p:nvPr/>
          </p:nvSpPr>
          <p:spPr bwMode="auto">
            <a:xfrm>
              <a:off x="1309660" y="1999224"/>
              <a:ext cx="3714802" cy="147740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1800" b="1" dirty="0">
                  <a:solidFill>
                    <a:srgbClr val="FF0000"/>
                  </a:solidFill>
                </a:rPr>
                <a:t>学校：</a:t>
              </a:r>
              <a:r>
                <a:rPr lang="en-US" altLang="zh-CN" sz="1800" b="1" dirty="0">
                  <a:solidFill>
                    <a:schemeClr val="tx1"/>
                  </a:solidFill>
                </a:rPr>
                <a:t>1.</a:t>
              </a:r>
              <a:r>
                <a:rPr lang="zh-CN" altLang="en-US" sz="1800" b="1" dirty="0">
                  <a:solidFill>
                    <a:schemeClr val="tx1"/>
                  </a:solidFill>
                </a:rPr>
                <a:t>加强教学过程管理。</a:t>
              </a:r>
              <a:endParaRPr lang="en-US" altLang="zh-CN" sz="1800" b="1" dirty="0">
                <a:solidFill>
                  <a:schemeClr val="tx1"/>
                </a:solidFill>
              </a:endParaRPr>
            </a:p>
            <a:p>
              <a:pPr algn="l"/>
              <a:r>
                <a:rPr lang="en-US" altLang="zh-CN" sz="1800" b="1" dirty="0">
                  <a:solidFill>
                    <a:schemeClr val="tx1"/>
                  </a:solidFill>
                </a:rPr>
                <a:t>           </a:t>
              </a:r>
              <a:r>
                <a:rPr lang="en-US" altLang="zh-CN" sz="1800" b="1" dirty="0" smtClean="0">
                  <a:solidFill>
                    <a:schemeClr val="tx1"/>
                  </a:solidFill>
                </a:rPr>
                <a:t>2</a:t>
              </a:r>
              <a:r>
                <a:rPr lang="en-US" altLang="zh-CN" sz="1800" b="1" dirty="0">
                  <a:solidFill>
                    <a:schemeClr val="tx1"/>
                  </a:solidFill>
                </a:rPr>
                <a:t>.</a:t>
              </a:r>
              <a:r>
                <a:rPr lang="zh-CN" altLang="en-US" sz="1800" b="1" dirty="0">
                  <a:solidFill>
                    <a:schemeClr val="tx1"/>
                  </a:solidFill>
                </a:rPr>
                <a:t>积累教学数据，提升   </a:t>
              </a:r>
              <a:endParaRPr lang="en-US" altLang="zh-CN" sz="1800" b="1" dirty="0">
                <a:solidFill>
                  <a:schemeClr val="tx1"/>
                </a:solidFill>
              </a:endParaRPr>
            </a:p>
            <a:p>
              <a:pPr algn="l"/>
              <a:r>
                <a:rPr lang="en-US" altLang="zh-CN" sz="1800" b="1" dirty="0">
                  <a:solidFill>
                    <a:schemeClr val="tx1"/>
                  </a:solidFill>
                </a:rPr>
                <a:t>                </a:t>
              </a:r>
              <a:r>
                <a:rPr lang="zh-CN" altLang="en-US" sz="1800" b="1" dirty="0" smtClean="0">
                  <a:solidFill>
                    <a:schemeClr val="tx1"/>
                  </a:solidFill>
                </a:rPr>
                <a:t>教学效益。</a:t>
              </a:r>
              <a:endParaRPr lang="en-US" altLang="zh-CN" sz="1800" b="1" dirty="0">
                <a:solidFill>
                  <a:schemeClr val="tx1"/>
                </a:solidFill>
              </a:endParaRPr>
            </a:p>
            <a:p>
              <a:pPr algn="l"/>
              <a:r>
                <a:rPr lang="en-US" altLang="zh-CN" sz="1800" b="1" dirty="0">
                  <a:solidFill>
                    <a:schemeClr val="tx1"/>
                  </a:solidFill>
                </a:rPr>
                <a:t>           </a:t>
              </a:r>
              <a:r>
                <a:rPr lang="en-US" altLang="zh-CN" sz="1800" b="1" dirty="0" smtClean="0">
                  <a:solidFill>
                    <a:schemeClr val="tx1"/>
                  </a:solidFill>
                </a:rPr>
                <a:t>3</a:t>
              </a:r>
              <a:r>
                <a:rPr lang="en-US" altLang="zh-CN" sz="1800" b="1" dirty="0">
                  <a:solidFill>
                    <a:schemeClr val="tx1"/>
                  </a:solidFill>
                </a:rPr>
                <a:t>.</a:t>
              </a:r>
              <a:r>
                <a:rPr lang="zh-CN" altLang="en-US" sz="1800" b="1" dirty="0" smtClean="0">
                  <a:solidFill>
                    <a:schemeClr val="tx1"/>
                  </a:solidFill>
                </a:rPr>
                <a:t>规范训练</a:t>
              </a:r>
              <a:r>
                <a:rPr lang="zh-CN" altLang="en-US" sz="1800" b="1" dirty="0">
                  <a:solidFill>
                    <a:schemeClr val="tx1"/>
                  </a:solidFill>
                </a:rPr>
                <a:t>行为，提高  </a:t>
              </a:r>
              <a:endParaRPr lang="en-US" altLang="zh-CN" sz="1800" b="1" dirty="0">
                <a:solidFill>
                  <a:schemeClr val="tx1"/>
                </a:solidFill>
              </a:endParaRPr>
            </a:p>
            <a:p>
              <a:pPr algn="l"/>
              <a:r>
                <a:rPr lang="en-US" altLang="zh-CN" sz="1800" b="1" dirty="0">
                  <a:solidFill>
                    <a:schemeClr val="tx1"/>
                  </a:solidFill>
                </a:rPr>
                <a:t>                </a:t>
              </a:r>
              <a:r>
                <a:rPr lang="zh-CN" altLang="en-US" sz="1800" b="1" dirty="0">
                  <a:solidFill>
                    <a:schemeClr val="tx1"/>
                  </a:solidFill>
                </a:rPr>
                <a:t>教学成绩。</a:t>
              </a:r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5881692" y="2047864"/>
              <a:ext cx="3714834" cy="1600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800" b="1" dirty="0">
                  <a:solidFill>
                    <a:srgbClr val="FF0000"/>
                  </a:solidFill>
                </a:rPr>
                <a:t>老师：</a:t>
              </a:r>
              <a:r>
                <a:rPr lang="en-US" altLang="zh-CN" sz="2000" b="1" dirty="0">
                  <a:solidFill>
                    <a:schemeClr val="tx1"/>
                  </a:solidFill>
                </a:rPr>
                <a:t>1</a:t>
              </a:r>
              <a:r>
                <a:rPr lang="en-US" altLang="zh-CN" sz="2000" b="1" dirty="0" smtClean="0">
                  <a:solidFill>
                    <a:schemeClr val="tx1"/>
                  </a:solidFill>
                </a:rPr>
                <a:t>.</a:t>
              </a:r>
              <a:r>
                <a:rPr lang="zh-CN" altLang="en-US" sz="2000" b="1" dirty="0" smtClean="0">
                  <a:solidFill>
                    <a:schemeClr val="tx1"/>
                  </a:solidFill>
                </a:rPr>
                <a:t>海量试题资源，节省组卷    时间</a:t>
              </a:r>
              <a:r>
                <a:rPr lang="zh-CN" altLang="en-US" sz="2000" b="1" dirty="0">
                  <a:solidFill>
                    <a:schemeClr val="tx1"/>
                  </a:solidFill>
                </a:rPr>
                <a:t>。</a:t>
              </a:r>
              <a:endParaRPr lang="en-US" altLang="zh-CN" sz="20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altLang="zh-CN" sz="2000" b="1" dirty="0">
                  <a:solidFill>
                    <a:schemeClr val="tx1"/>
                  </a:solidFill>
                </a:rPr>
                <a:t>          </a:t>
              </a:r>
              <a:r>
                <a:rPr lang="en-US" altLang="zh-CN" sz="2000" b="1" dirty="0" smtClean="0">
                  <a:solidFill>
                    <a:schemeClr val="tx1"/>
                  </a:solidFill>
                </a:rPr>
                <a:t>2.</a:t>
              </a:r>
              <a:r>
                <a:rPr lang="zh-CN" altLang="en-US" sz="2000" b="1" dirty="0" smtClean="0">
                  <a:solidFill>
                    <a:schemeClr val="tx1"/>
                  </a:solidFill>
                </a:rPr>
                <a:t>自动精准诊断和指导学生学习。</a:t>
              </a:r>
              <a:endParaRPr lang="en-US" altLang="zh-CN" sz="20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altLang="zh-CN" sz="1800" b="1" dirty="0">
                  <a:solidFill>
                    <a:schemeClr val="tx1"/>
                  </a:solidFill>
                </a:rPr>
                <a:t>        </a:t>
              </a:r>
              <a:r>
                <a:rPr lang="en-US" altLang="zh-CN" sz="1800" b="1" dirty="0" smtClean="0">
                  <a:solidFill>
                    <a:schemeClr val="tx1"/>
                  </a:solidFill>
                </a:rPr>
                <a:t>   3.</a:t>
              </a:r>
              <a:r>
                <a:rPr lang="zh-CN" altLang="en-US" sz="1800" b="1" dirty="0" smtClean="0">
                  <a:solidFill>
                    <a:schemeClr val="tx1"/>
                  </a:solidFill>
                </a:rPr>
                <a:t>目标</a:t>
              </a:r>
              <a:r>
                <a:rPr lang="zh-CN" altLang="en-US" sz="1800" b="1" dirty="0">
                  <a:solidFill>
                    <a:schemeClr val="tx1"/>
                  </a:solidFill>
                </a:rPr>
                <a:t>更明确，</a:t>
              </a:r>
              <a:r>
                <a:rPr lang="zh-CN" altLang="en-US" sz="1800" b="1" dirty="0" smtClean="0">
                  <a:solidFill>
                    <a:schemeClr val="tx1"/>
                  </a:solidFill>
                </a:rPr>
                <a:t>效率更</a:t>
              </a:r>
              <a:r>
                <a:rPr lang="zh-CN" altLang="en-US" sz="1800" b="1" dirty="0">
                  <a:solidFill>
                    <a:schemeClr val="tx1"/>
                  </a:solidFill>
                </a:rPr>
                <a:t>高。</a:t>
              </a: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1309660" y="5182516"/>
              <a:ext cx="3714802" cy="9233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zh-CN" altLang="en-US" sz="1800" b="1" dirty="0">
                  <a:solidFill>
                    <a:srgbClr val="FF0000"/>
                  </a:solidFill>
                </a:rPr>
                <a:t>学生：</a:t>
              </a:r>
              <a:r>
                <a:rPr lang="en-US" altLang="zh-CN" sz="1800" b="1" dirty="0">
                  <a:solidFill>
                    <a:schemeClr val="tx1"/>
                  </a:solidFill>
                </a:rPr>
                <a:t>1.</a:t>
              </a:r>
              <a:r>
                <a:rPr lang="zh-CN" altLang="en-US" sz="1800" b="1" dirty="0">
                  <a:solidFill>
                    <a:schemeClr val="tx1"/>
                  </a:solidFill>
                </a:rPr>
                <a:t>学科薄弱点更清楚。</a:t>
              </a:r>
              <a:endParaRPr lang="en-US" altLang="zh-CN" sz="1800" b="1" dirty="0">
                <a:solidFill>
                  <a:schemeClr val="tx1"/>
                </a:solidFill>
              </a:endParaRPr>
            </a:p>
            <a:p>
              <a:pPr algn="l">
                <a:defRPr/>
              </a:pPr>
              <a:r>
                <a:rPr lang="en-US" altLang="zh-CN" sz="1800" b="1" dirty="0">
                  <a:solidFill>
                    <a:schemeClr val="tx1"/>
                  </a:solidFill>
                </a:rPr>
                <a:t>           </a:t>
              </a:r>
              <a:r>
                <a:rPr lang="en-US" altLang="zh-CN" sz="1800" b="1" dirty="0" smtClean="0">
                  <a:solidFill>
                    <a:schemeClr val="tx1"/>
                  </a:solidFill>
                </a:rPr>
                <a:t>2</a:t>
              </a:r>
              <a:r>
                <a:rPr lang="en-US" altLang="zh-CN" sz="1800" b="1" dirty="0">
                  <a:solidFill>
                    <a:schemeClr val="tx1"/>
                  </a:solidFill>
                </a:rPr>
                <a:t>.</a:t>
              </a:r>
              <a:r>
                <a:rPr lang="zh-CN" altLang="en-US" sz="1800" b="1" dirty="0" smtClean="0">
                  <a:solidFill>
                    <a:schemeClr val="tx1"/>
                  </a:solidFill>
                </a:rPr>
                <a:t>训练个性化，更</a:t>
              </a:r>
              <a:r>
                <a:rPr lang="zh-CN" altLang="en-US" sz="1800" b="1" dirty="0">
                  <a:solidFill>
                    <a:schemeClr val="tx1"/>
                  </a:solidFill>
                </a:rPr>
                <a:t>高效。</a:t>
              </a:r>
              <a:endParaRPr lang="en-US" altLang="zh-CN" sz="1800" b="1" dirty="0">
                <a:solidFill>
                  <a:schemeClr val="tx1"/>
                </a:solidFill>
              </a:endParaRPr>
            </a:p>
            <a:p>
              <a:pPr algn="l">
                <a:defRPr/>
              </a:pPr>
              <a:r>
                <a:rPr lang="en-US" altLang="zh-CN" sz="1800" b="1" dirty="0">
                  <a:solidFill>
                    <a:schemeClr val="tx1"/>
                  </a:solidFill>
                </a:rPr>
                <a:t>           </a:t>
              </a:r>
              <a:r>
                <a:rPr lang="en-US" altLang="zh-CN" sz="1800" b="1" dirty="0" smtClean="0">
                  <a:solidFill>
                    <a:schemeClr val="tx1"/>
                  </a:solidFill>
                </a:rPr>
                <a:t>3</a:t>
              </a:r>
              <a:r>
                <a:rPr lang="en-US" altLang="zh-CN" sz="1800" b="1" dirty="0">
                  <a:solidFill>
                    <a:schemeClr val="tx1"/>
                  </a:solidFill>
                </a:rPr>
                <a:t>.</a:t>
              </a:r>
              <a:r>
                <a:rPr lang="zh-CN" altLang="en-US" sz="1800" b="1" dirty="0" smtClean="0">
                  <a:solidFill>
                    <a:schemeClr val="tx1"/>
                  </a:solidFill>
                </a:rPr>
                <a:t>成绩提升显著。</a:t>
              </a:r>
              <a:endParaRPr lang="zh-CN" alt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881692" y="5048259"/>
              <a:ext cx="3571899" cy="120038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800" b="1" dirty="0">
                  <a:solidFill>
                    <a:srgbClr val="FF0000"/>
                  </a:solidFill>
                </a:rPr>
                <a:t>家长：</a:t>
              </a:r>
              <a:r>
                <a:rPr lang="en-US" altLang="zh-CN" sz="1800" b="1" dirty="0">
                  <a:solidFill>
                    <a:schemeClr val="tx1"/>
                  </a:solidFill>
                </a:rPr>
                <a:t>1.</a:t>
              </a:r>
              <a:r>
                <a:rPr lang="zh-CN" altLang="en-US" sz="1800" b="1" dirty="0">
                  <a:solidFill>
                    <a:schemeClr val="tx1"/>
                  </a:solidFill>
                </a:rPr>
                <a:t>能及时掌握孩子的成  </a:t>
              </a:r>
              <a:endParaRPr lang="en-US" altLang="zh-CN" sz="18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altLang="zh-CN" sz="1800" b="1" dirty="0">
                  <a:solidFill>
                    <a:schemeClr val="tx1"/>
                  </a:solidFill>
                </a:rPr>
                <a:t>                </a:t>
              </a:r>
              <a:r>
                <a:rPr lang="zh-CN" altLang="en-US" sz="1800" b="1" dirty="0">
                  <a:solidFill>
                    <a:schemeClr val="tx1"/>
                  </a:solidFill>
                </a:rPr>
                <a:t>绩</a:t>
              </a:r>
              <a:r>
                <a:rPr lang="zh-CN" altLang="en-US" sz="1800" b="1" dirty="0" smtClean="0">
                  <a:solidFill>
                    <a:schemeClr val="tx1"/>
                  </a:solidFill>
                </a:rPr>
                <a:t>变化和得失点。</a:t>
              </a:r>
              <a:endParaRPr lang="en-US" altLang="zh-CN" sz="18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altLang="zh-CN" sz="1800" b="1" dirty="0">
                  <a:solidFill>
                    <a:schemeClr val="tx1"/>
                  </a:solidFill>
                </a:rPr>
                <a:t>           </a:t>
              </a:r>
              <a:r>
                <a:rPr lang="en-US" altLang="zh-CN" sz="1800" b="1" dirty="0" smtClean="0">
                  <a:solidFill>
                    <a:schemeClr val="tx1"/>
                  </a:solidFill>
                </a:rPr>
                <a:t>2</a:t>
              </a:r>
              <a:r>
                <a:rPr lang="en-US" altLang="zh-CN" sz="1800" b="1" dirty="0">
                  <a:solidFill>
                    <a:schemeClr val="tx1"/>
                  </a:solidFill>
                </a:rPr>
                <a:t>.</a:t>
              </a:r>
              <a:r>
                <a:rPr lang="zh-CN" altLang="en-US" sz="1800" b="1" dirty="0">
                  <a:solidFill>
                    <a:schemeClr val="tx1"/>
                  </a:solidFill>
                </a:rPr>
                <a:t>能及时有效采取措施</a:t>
              </a:r>
              <a:endParaRPr lang="en-US" altLang="zh-CN" sz="18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altLang="zh-CN" sz="1800" b="1" dirty="0"/>
                <a:t>                </a:t>
              </a:r>
              <a:r>
                <a:rPr lang="zh-CN" altLang="en-US" sz="1800" b="1" dirty="0"/>
                <a:t>帮助孩子提升成绩。</a:t>
              </a:r>
            </a:p>
          </p:txBody>
        </p:sp>
        <p:sp>
          <p:nvSpPr>
            <p:cNvPr id="7" name="椭圆 40"/>
            <p:cNvSpPr>
              <a:spLocks noChangeArrowheads="1"/>
            </p:cNvSpPr>
            <p:nvPr/>
          </p:nvSpPr>
          <p:spPr bwMode="auto">
            <a:xfrm>
              <a:off x="4381494" y="3476624"/>
              <a:ext cx="1571636" cy="1571636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TextBox 41"/>
            <p:cNvSpPr txBox="1">
              <a:spLocks noChangeArrowheads="1"/>
            </p:cNvSpPr>
            <p:nvPr/>
          </p:nvSpPr>
          <p:spPr bwMode="auto">
            <a:xfrm>
              <a:off x="4667270" y="3691019"/>
              <a:ext cx="1357323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200" b="1" dirty="0"/>
                <a:t>解决问题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28662" y="550070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让老师更轻松地教    让学生更有效地学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Group 2"/>
          <p:cNvGraphicFramePr>
            <a:graphicFrameLocks noGrp="1"/>
          </p:cNvGraphicFramePr>
          <p:nvPr>
            <p:ph type="tbl" idx="1"/>
          </p:nvPr>
        </p:nvGraphicFramePr>
        <p:xfrm>
          <a:off x="1189038" y="1524000"/>
          <a:ext cx="7704137" cy="4607751"/>
        </p:xfrm>
        <a:graphic>
          <a:graphicData uri="http://schemas.openxmlformats.org/drawingml/2006/table">
            <a:tbl>
              <a:tblPr/>
              <a:tblGrid>
                <a:gridCol w="2130425"/>
                <a:gridCol w="5573712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      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内容名称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                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内容阐述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指导思想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发展目标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1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、学科发展地位  </a:t>
                      </a: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Times New Roman" pitchFamily="18" charset="0"/>
                        </a:rPr>
                        <a:t>2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、高考成绩水平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3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、学生培养规划  </a:t>
                      </a: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Times New Roman" pitchFamily="18" charset="0"/>
                        </a:rPr>
                        <a:t>4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、教师成长规划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教学侧重点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（高一、高二、高三）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知识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能力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素养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课堂教学模式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1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、导学案编写计划   </a:t>
                      </a: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Times New Roman" pitchFamily="18" charset="0"/>
                        </a:rPr>
                        <a:t>2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、不同课型的教学模式   </a:t>
                      </a: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Times New Roman" pitchFamily="18" charset="0"/>
                        </a:rPr>
                        <a:t>3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、</a:t>
                      </a: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……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训练内容及方式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1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、训练内容的来源及规划  </a:t>
                      </a: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Times New Roman" pitchFamily="18" charset="0"/>
                        </a:rPr>
                        <a:t>2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、训练方式   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测试评价的规划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1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、试卷命制    </a:t>
                      </a: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Times New Roman" pitchFamily="18" charset="0"/>
                        </a:rPr>
                        <a:t>2</a:t>
                      </a: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、考试内容及时间规划</a:t>
                      </a:r>
                      <a:endParaRPr kumimoji="0" 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教研活动计划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学习培训计划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14" name="Text Box 74"/>
          <p:cNvSpPr txBox="1">
            <a:spLocks noChangeArrowheads="1"/>
          </p:cNvSpPr>
          <p:nvPr/>
        </p:nvSpPr>
        <p:spPr bwMode="auto">
          <a:xfrm>
            <a:off x="3317875" y="381000"/>
            <a:ext cx="3027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2800">
                <a:solidFill>
                  <a:srgbClr val="FF0000"/>
                </a:solidFill>
                <a:ea typeface="黑体" pitchFamily="49" charset="-122"/>
              </a:rPr>
              <a:t>学科规划操作范本</a:t>
            </a:r>
          </a:p>
        </p:txBody>
      </p:sp>
      <p:sp>
        <p:nvSpPr>
          <p:cNvPr id="61515" name="Text Box 75"/>
          <p:cNvSpPr txBox="1">
            <a:spLocks noChangeArrowheads="1"/>
          </p:cNvSpPr>
          <p:nvPr/>
        </p:nvSpPr>
        <p:spPr bwMode="auto">
          <a:xfrm>
            <a:off x="1189038" y="990600"/>
            <a:ext cx="3643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2400">
                <a:solidFill>
                  <a:schemeClr val="tx1"/>
                </a:solidFill>
                <a:ea typeface="黑体" pitchFamily="49" charset="-122"/>
              </a:rPr>
              <a:t>一、学科三年总体规划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Group 2"/>
          <p:cNvGraphicFramePr>
            <a:graphicFrameLocks noGrp="1"/>
          </p:cNvGraphicFramePr>
          <p:nvPr>
            <p:ph type="tbl" idx="1"/>
          </p:nvPr>
        </p:nvGraphicFramePr>
        <p:xfrm>
          <a:off x="1368425" y="1450975"/>
          <a:ext cx="7165975" cy="4530728"/>
        </p:xfrm>
        <a:graphic>
          <a:graphicData uri="http://schemas.openxmlformats.org/drawingml/2006/table">
            <a:tbl>
              <a:tblPr/>
              <a:tblGrid>
                <a:gridCol w="7165975"/>
              </a:tblGrid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一、指导思想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二、教学目标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三、教材及辅助材料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四、教学基本原则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五、教学内容及目标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六、课堂教学的模式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七、训练方式及材料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八、教学行事历及安排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九、优生辅导课程及计划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十、教研及学习活动安排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508" name="Text Box 44"/>
          <p:cNvSpPr txBox="1">
            <a:spLocks noChangeArrowheads="1"/>
          </p:cNvSpPr>
          <p:nvPr/>
        </p:nvSpPr>
        <p:spPr bwMode="auto">
          <a:xfrm>
            <a:off x="1368425" y="685800"/>
            <a:ext cx="422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2400">
                <a:solidFill>
                  <a:schemeClr val="tx1"/>
                </a:solidFill>
                <a:ea typeface="黑体" pitchFamily="49" charset="-122"/>
              </a:rPr>
              <a:t>二、年级学科规划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223963" y="457200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三、基础年级课程教学内容及目标（范本）</a:t>
            </a:r>
            <a:endParaRPr lang="zh-CN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63491" name="Group 3"/>
          <p:cNvGraphicFramePr>
            <a:graphicFrameLocks noGrp="1"/>
          </p:cNvGraphicFramePr>
          <p:nvPr/>
        </p:nvGraphicFramePr>
        <p:xfrm>
          <a:off x="1368425" y="1447800"/>
          <a:ext cx="6711950" cy="3660775"/>
        </p:xfrm>
        <a:graphic>
          <a:graphicData uri="http://schemas.openxmlformats.org/drawingml/2006/table">
            <a:tbl>
              <a:tblPr/>
              <a:tblGrid>
                <a:gridCol w="954088"/>
                <a:gridCol w="817562"/>
                <a:gridCol w="790575"/>
                <a:gridCol w="731838"/>
                <a:gridCol w="1733550"/>
                <a:gridCol w="1004887"/>
                <a:gridCol w="679450"/>
              </a:tblGrid>
              <a:tr h="1311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模块目标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单元名称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安排课时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单元目标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分解    课时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学习目标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对应高考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知识    第一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        课时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            XX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能力        XX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　　　　ＸＸ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素养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79" name="Line 91"/>
          <p:cNvSpPr>
            <a:spLocks noChangeShapeType="1"/>
          </p:cNvSpPr>
          <p:nvPr/>
        </p:nvSpPr>
        <p:spPr bwMode="auto">
          <a:xfrm>
            <a:off x="5257800" y="1447800"/>
            <a:ext cx="1588" cy="31242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Group 2"/>
          <p:cNvGraphicFramePr>
            <a:graphicFrameLocks noGrp="1"/>
          </p:cNvGraphicFramePr>
          <p:nvPr>
            <p:ph type="tbl" idx="1"/>
          </p:nvPr>
        </p:nvGraphicFramePr>
        <p:xfrm>
          <a:off x="1296988" y="1828800"/>
          <a:ext cx="7542212" cy="3746502"/>
        </p:xfrm>
        <a:graphic>
          <a:graphicData uri="http://schemas.openxmlformats.org/drawingml/2006/table">
            <a:tbl>
              <a:tblPr/>
              <a:tblGrid>
                <a:gridCol w="755650"/>
                <a:gridCol w="660400"/>
                <a:gridCol w="823912"/>
                <a:gridCol w="757238"/>
                <a:gridCol w="650875"/>
                <a:gridCol w="862012"/>
                <a:gridCol w="757238"/>
                <a:gridCol w="757237"/>
                <a:gridCol w="758825"/>
                <a:gridCol w="758825"/>
              </a:tblGrid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考纲要求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课程体系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学习目标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高考对比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10</a:t>
                      </a: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年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11</a:t>
                      </a: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年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12</a:t>
                      </a: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年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单元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讲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题型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角度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题型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角度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题型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黑体" pitchFamily="49" charset="-122"/>
                          <a:sym typeface="宋体" pitchFamily="2" charset="-122"/>
                        </a:rPr>
                        <a:t>角度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第一单元</a:t>
                      </a: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Times New Roman" pitchFamily="18" charset="0"/>
                        </a:rPr>
                        <a:t>XXXXX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第一讲</a:t>
                      </a: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Times New Roman" pitchFamily="18" charset="0"/>
                        </a:rPr>
                        <a:t>XX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Times New Roman" pitchFamily="18" charset="0"/>
                        </a:rPr>
                        <a:t>1</a:t>
                      </a: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Times New Roman" pitchFamily="18" charset="0"/>
                        </a:rPr>
                        <a:t>． </a:t>
                      </a: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XXXX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Times New Roman" pitchFamily="18" charset="0"/>
                        </a:rPr>
                        <a:t>2</a:t>
                      </a:r>
                      <a:r>
                        <a:rPr kumimoji="0" 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Times New Roman" pitchFamily="18" charset="0"/>
                        </a:rPr>
                        <a:t>． </a:t>
                      </a: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宋体" pitchFamily="2" charset="-122"/>
                        </a:rPr>
                        <a:t>XXXX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613" name="Text Box 101"/>
          <p:cNvSpPr txBox="1">
            <a:spLocks noChangeArrowheads="1"/>
          </p:cNvSpPr>
          <p:nvPr/>
        </p:nvSpPr>
        <p:spPr bwMode="auto">
          <a:xfrm>
            <a:off x="1295400" y="762000"/>
            <a:ext cx="640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四、高三年级课程教学内容及目标（范本）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152524" y="685800"/>
            <a:ext cx="685169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04800" algn="l" eaLnBrk="1" hangingPunct="1"/>
            <a:r>
              <a:rPr lang="zh-CN" altLang="en-US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五、教学行事历及活动安排（范本）</a:t>
            </a:r>
          </a:p>
        </p:txBody>
      </p:sp>
      <p:graphicFrame>
        <p:nvGraphicFramePr>
          <p:cNvPr id="65539" name="Group 3"/>
          <p:cNvGraphicFramePr>
            <a:graphicFrameLocks noGrp="1"/>
          </p:cNvGraphicFramePr>
          <p:nvPr/>
        </p:nvGraphicFramePr>
        <p:xfrm>
          <a:off x="1476375" y="1509713"/>
          <a:ext cx="6985000" cy="4071938"/>
        </p:xfrm>
        <a:graphic>
          <a:graphicData uri="http://schemas.openxmlformats.org/drawingml/2006/table">
            <a:tbl>
              <a:tblPr/>
              <a:tblGrid>
                <a:gridCol w="682625"/>
                <a:gridCol w="981075"/>
                <a:gridCol w="2332038"/>
                <a:gridCol w="1485900"/>
                <a:gridCol w="795337"/>
                <a:gridCol w="708025"/>
              </a:tblGrid>
              <a:tr h="1438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黑体" pitchFamily="49" charset="-122"/>
                        </a:rPr>
                        <a:t>周次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黑体" pitchFamily="49" charset="-122"/>
                        </a:rPr>
                        <a:t>日期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黑体" pitchFamily="49" charset="-122"/>
                        </a:rPr>
                        <a:t>教</a:t>
                      </a: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  </a:t>
                      </a: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黑体" pitchFamily="49" charset="-122"/>
                        </a:rPr>
                        <a:t>学</a:t>
                      </a: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  </a:t>
                      </a: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黑体" pitchFamily="49" charset="-122"/>
                        </a:rPr>
                        <a:t>内</a:t>
                      </a: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  </a:t>
                      </a: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黑体" pitchFamily="49" charset="-122"/>
                        </a:rPr>
                        <a:t>容</a:t>
                      </a:r>
                      <a:endParaRPr kumimoji="0" 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黑体" pitchFamily="49" charset="-122"/>
                        </a:rPr>
                        <a:t>活动内容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黑体" pitchFamily="49" charset="-122"/>
                        </a:rPr>
                        <a:t>练习考试安排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黑体" pitchFamily="49" charset="-122"/>
                        </a:rPr>
                        <a:t>备注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195388" y="1412875"/>
            <a:ext cx="7445375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400">
                <a:solidFill>
                  <a:schemeClr val="tx1"/>
                </a:solidFill>
              </a:rPr>
              <a:t>       </a:t>
            </a:r>
            <a:r>
              <a:rPr lang="zh-CN" altLang="en-US" sz="28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学科规划是一个系统工程，是学科教学和管理的“蓝图”，做好这项工作需要集体的智慧、广泛的合作和不断的完善。</a:t>
            </a:r>
          </a:p>
          <a:p>
            <a:pPr algn="l"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学科规划又是一个实践工程，只有系统部署，敢于实践，踏实行动，精益求精，才能成绩卓著。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9" descr="举着牌子的人物大图 点击还原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930400"/>
            <a:ext cx="79216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260475" y="571500"/>
            <a:ext cx="7632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4800">
                <a:solidFill>
                  <a:srgbClr val="FF180F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5400">
                <a:solidFill>
                  <a:srgbClr val="FF180F"/>
                </a:solidFill>
                <a:latin typeface="黑体" pitchFamily="49" charset="-122"/>
                <a:ea typeface="黑体" pitchFamily="49" charset="-122"/>
              </a:rPr>
              <a:t>祝你成功！祝你快乐！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260475" y="3394075"/>
            <a:ext cx="7416800" cy="23780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4800">
                <a:solidFill>
                  <a:srgbClr val="FF180F"/>
                </a:solidFill>
                <a:latin typeface="Arial Black" pitchFamily="34" charset="0"/>
                <a:ea typeface="黑体" pitchFamily="49" charset="-122"/>
              </a:rPr>
              <a:t> </a:t>
            </a:r>
            <a:r>
              <a:rPr lang="zh-CN" altLang="en-US" sz="4800">
                <a:latin typeface="Arial Black" pitchFamily="34" charset="0"/>
                <a:ea typeface="黑体" pitchFamily="49" charset="-122"/>
              </a:rPr>
              <a:t>  </a:t>
            </a:r>
          </a:p>
          <a:p>
            <a:pPr algn="l" eaLnBrk="1" hangingPunct="1"/>
            <a:r>
              <a:rPr lang="zh-CN" altLang="en-US" sz="5400">
                <a:latin typeface="Arial Black" pitchFamily="34" charset="0"/>
                <a:ea typeface="黑体" pitchFamily="49" charset="-122"/>
              </a:rPr>
              <a:t> 让我们一起追求卓越！</a:t>
            </a:r>
          </a:p>
          <a:p>
            <a:pPr algn="l" eaLnBrk="1" hangingPunct="1"/>
            <a:endParaRPr lang="zh-CN" altLang="en-US" sz="4800">
              <a:solidFill>
                <a:srgbClr val="FF180F"/>
              </a:solidFill>
              <a:latin typeface="Arial Black" pitchFamily="34" charset="0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476375" y="785794"/>
            <a:ext cx="581183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3" tIns="47881" rIns="95763" bIns="47881">
            <a:spAutoFit/>
          </a:bodyPr>
          <a:lstStyle/>
          <a:p>
            <a:pPr algn="l" defTabSz="958850" eaLnBrk="1" hangingPunct="1"/>
            <a:r>
              <a:rPr lang="zh-CN" altLang="en-US" sz="32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1、教学整体策略上的问题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331913" y="2492375"/>
            <a:ext cx="2808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</a:rPr>
              <a:t>缺乏整体性规划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330325" y="3429000"/>
            <a:ext cx="2881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</a:rPr>
              <a:t>缺乏研究性引导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285852" y="4500570"/>
            <a:ext cx="2881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</a:rPr>
              <a:t>缺乏计划性管理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285852" y="5572140"/>
            <a:ext cx="2881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</a:rPr>
              <a:t>缺乏技术性规范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6215074" y="1357298"/>
            <a:ext cx="1997077" cy="1285883"/>
          </a:xfrm>
          <a:prstGeom prst="wedgeRoundRectCallout">
            <a:avLst>
              <a:gd name="adj1" fmla="val -178413"/>
              <a:gd name="adj2" fmla="val 4866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  阶段不明</a:t>
            </a: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  目标不清</a:t>
            </a: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  策略不实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6215074" y="2714620"/>
            <a:ext cx="2000264" cy="1223963"/>
          </a:xfrm>
          <a:prstGeom prst="wedgeRoundRectCallout">
            <a:avLst>
              <a:gd name="adj1" fmla="val -180510"/>
              <a:gd name="adj2" fmla="val 2737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  全凭感觉</a:t>
            </a:r>
            <a:endParaRPr lang="zh-CN" altLang="en-US" sz="2400" dirty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  全靠经验</a:t>
            </a:r>
            <a:endParaRPr lang="zh-CN" altLang="en-US" sz="2400" dirty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  全赖</a:t>
            </a:r>
            <a:r>
              <a:rPr lang="zh-CN" altLang="en-US" sz="2400" dirty="0">
                <a:solidFill>
                  <a:schemeClr val="tx1"/>
                </a:solidFill>
              </a:rPr>
              <a:t>资料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6215074" y="4000504"/>
            <a:ext cx="2016125" cy="1223962"/>
          </a:xfrm>
          <a:prstGeom prst="wedgeRoundRectCallout">
            <a:avLst>
              <a:gd name="adj1" fmla="val -171674"/>
              <a:gd name="adj2" fmla="val 800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  目标空洞</a:t>
            </a:r>
            <a:endParaRPr lang="zh-CN" altLang="en-US" sz="2400" dirty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  措施不详</a:t>
            </a:r>
            <a:endParaRPr lang="zh-CN" altLang="en-US" sz="2400" dirty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  执行不力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4429124" y="4929198"/>
            <a:ext cx="1782763" cy="1223963"/>
          </a:xfrm>
          <a:prstGeom prst="wedgeRoundRectCallout">
            <a:avLst>
              <a:gd name="adj1" fmla="val -89394"/>
              <a:gd name="adj2" fmla="val 3014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 教练粗放</a:t>
            </a:r>
            <a:endParaRPr lang="zh-CN" altLang="en-US" sz="2400" dirty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 超重</a:t>
            </a:r>
            <a:r>
              <a:rPr lang="zh-CN" altLang="en-US" sz="2400" dirty="0">
                <a:solidFill>
                  <a:schemeClr val="tx1"/>
                </a:solidFill>
              </a:rPr>
              <a:t>负担</a:t>
            </a: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 低效</a:t>
            </a:r>
            <a:r>
              <a:rPr lang="zh-CN" altLang="en-US" sz="2400" dirty="0">
                <a:solidFill>
                  <a:schemeClr val="tx1"/>
                </a:solidFill>
              </a:rPr>
              <a:t>高碳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 autoUpdateAnimBg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258888" y="1917700"/>
            <a:ext cx="4538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3" tIns="47881" rIns="95763" bIns="47881">
            <a:spAutoFit/>
          </a:bodyPr>
          <a:lstStyle/>
          <a:p>
            <a:pPr algn="l" defTabSz="958850"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</a:rPr>
              <a:t>高考备考是一个系统工程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258888" y="2930525"/>
            <a:ext cx="45370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3" tIns="47881" rIns="95763" bIns="47881">
            <a:spAutoFit/>
          </a:bodyPr>
          <a:lstStyle/>
          <a:p>
            <a:pPr algn="l" defTabSz="958850"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</a:rPr>
              <a:t>高考备考需建立完善结构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258888" y="5013325"/>
            <a:ext cx="4392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3" tIns="47881" rIns="95763" bIns="47881">
            <a:spAutoFit/>
          </a:bodyPr>
          <a:lstStyle/>
          <a:p>
            <a:pPr algn="l" defTabSz="958850"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</a:rPr>
              <a:t>高考备考需提高应试素质</a:t>
            </a:r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6264275" y="1303338"/>
            <a:ext cx="2378075" cy="1228725"/>
          </a:xfrm>
          <a:prstGeom prst="wedgeRoundRectCallout">
            <a:avLst>
              <a:gd name="adj1" fmla="val -92259"/>
              <a:gd name="adj2" fmla="val 31292"/>
              <a:gd name="adj3" fmla="val 16667"/>
            </a:avLst>
          </a:prstGeom>
          <a:solidFill>
            <a:srgbClr val="CCFFFF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lIns="95763" tIns="47881" rIns="95763" bIns="47881"/>
          <a:lstStyle/>
          <a:p>
            <a:pPr defTabSz="958850" eaLnBrk="1" hangingPunct="1"/>
            <a:r>
              <a:rPr lang="zh-CN" altLang="en-US" sz="2400" b="0">
                <a:solidFill>
                  <a:schemeClr val="tx1"/>
                </a:solidFill>
              </a:rPr>
              <a:t>备考阶段构成</a:t>
            </a:r>
          </a:p>
          <a:p>
            <a:pPr defTabSz="958850" eaLnBrk="1" hangingPunct="1"/>
            <a:r>
              <a:rPr lang="zh-CN" altLang="en-US" sz="2400" b="0">
                <a:solidFill>
                  <a:schemeClr val="tx1"/>
                </a:solidFill>
              </a:rPr>
              <a:t>阶段目标构成</a:t>
            </a:r>
          </a:p>
          <a:p>
            <a:pPr defTabSz="958850" eaLnBrk="1" hangingPunct="1"/>
            <a:r>
              <a:rPr lang="zh-CN" altLang="en-US" sz="2400" b="0">
                <a:solidFill>
                  <a:schemeClr val="tx1"/>
                </a:solidFill>
              </a:rPr>
              <a:t>备考课堂构成</a:t>
            </a:r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6264275" y="2701925"/>
            <a:ext cx="2378075" cy="1225550"/>
          </a:xfrm>
          <a:prstGeom prst="wedgeRoundRectCallout">
            <a:avLst>
              <a:gd name="adj1" fmla="val -92662"/>
              <a:gd name="adj2" fmla="val 208"/>
              <a:gd name="adj3" fmla="val 16667"/>
            </a:avLst>
          </a:prstGeom>
          <a:solidFill>
            <a:srgbClr val="CCFFFF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lIns="95763" tIns="47881" rIns="95763" bIns="47881"/>
          <a:lstStyle/>
          <a:p>
            <a:pPr defTabSz="958850" eaLnBrk="1" hangingPunct="1"/>
            <a:r>
              <a:rPr lang="zh-CN" altLang="en-US" sz="2400" b="0">
                <a:solidFill>
                  <a:schemeClr val="tx1"/>
                </a:solidFill>
              </a:rPr>
              <a:t>知识体系结构</a:t>
            </a:r>
          </a:p>
          <a:p>
            <a:pPr defTabSz="958850" eaLnBrk="1" hangingPunct="1"/>
            <a:r>
              <a:rPr lang="zh-CN" altLang="en-US" sz="2400" b="0">
                <a:solidFill>
                  <a:schemeClr val="tx1"/>
                </a:solidFill>
              </a:rPr>
              <a:t>解题技能结构</a:t>
            </a:r>
          </a:p>
          <a:p>
            <a:pPr defTabSz="958850" eaLnBrk="1" hangingPunct="1"/>
            <a:r>
              <a:rPr lang="zh-CN" altLang="en-US" sz="2400" b="0">
                <a:solidFill>
                  <a:schemeClr val="tx1"/>
                </a:solidFill>
              </a:rPr>
              <a:t>能力素养结构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1258888" y="3927475"/>
            <a:ext cx="439261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3" tIns="47881" rIns="95763" bIns="47881">
            <a:spAutoFit/>
          </a:bodyPr>
          <a:lstStyle/>
          <a:p>
            <a:pPr algn="l" defTabSz="958850"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</a:rPr>
              <a:t>高考备考需把握重点内容</a:t>
            </a:r>
          </a:p>
        </p:txBody>
      </p:sp>
      <p:sp>
        <p:nvSpPr>
          <p:cNvPr id="10248" name="AutoShape 10"/>
          <p:cNvSpPr>
            <a:spLocks noChangeArrowheads="1"/>
          </p:cNvSpPr>
          <p:nvPr/>
        </p:nvSpPr>
        <p:spPr bwMode="auto">
          <a:xfrm>
            <a:off x="6262688" y="4149725"/>
            <a:ext cx="2376487" cy="1212850"/>
          </a:xfrm>
          <a:prstGeom prst="wedgeRoundRectCallout">
            <a:avLst>
              <a:gd name="adj1" fmla="val -93810"/>
              <a:gd name="adj2" fmla="val -31361"/>
              <a:gd name="adj3" fmla="val 16667"/>
            </a:avLst>
          </a:prstGeom>
          <a:solidFill>
            <a:srgbClr val="CCFFFF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lIns="95763" tIns="47881" rIns="95763" bIns="47881"/>
          <a:lstStyle/>
          <a:p>
            <a:pPr defTabSz="958850" eaLnBrk="1" hangingPunct="1"/>
            <a:r>
              <a:rPr lang="zh-CN" altLang="en-US" sz="2400" b="0">
                <a:solidFill>
                  <a:schemeClr val="tx1"/>
                </a:solidFill>
              </a:rPr>
              <a:t>着力重点内容</a:t>
            </a:r>
          </a:p>
          <a:p>
            <a:pPr defTabSz="958850" eaLnBrk="1" hangingPunct="1"/>
            <a:r>
              <a:rPr lang="zh-CN" altLang="en-US" sz="2400" b="0">
                <a:solidFill>
                  <a:schemeClr val="tx1"/>
                </a:solidFill>
              </a:rPr>
              <a:t>把握重要题型</a:t>
            </a:r>
          </a:p>
          <a:p>
            <a:pPr defTabSz="958850" eaLnBrk="1" hangingPunct="1"/>
            <a:r>
              <a:rPr lang="zh-CN" altLang="en-US" sz="2400" b="0">
                <a:solidFill>
                  <a:schemeClr val="tx1"/>
                </a:solidFill>
              </a:rPr>
              <a:t>训练重要方法</a:t>
            </a:r>
          </a:p>
        </p:txBody>
      </p:sp>
      <p:sp>
        <p:nvSpPr>
          <p:cNvPr id="10249" name="AutoShape 11"/>
          <p:cNvSpPr>
            <a:spLocks noChangeArrowheads="1"/>
          </p:cNvSpPr>
          <p:nvPr/>
        </p:nvSpPr>
        <p:spPr bwMode="auto">
          <a:xfrm>
            <a:off x="6264275" y="5537200"/>
            <a:ext cx="2378075" cy="1227138"/>
          </a:xfrm>
          <a:prstGeom prst="wedgeRoundRectCallout">
            <a:avLst>
              <a:gd name="adj1" fmla="val -92421"/>
              <a:gd name="adj2" fmla="val -53514"/>
              <a:gd name="adj3" fmla="val 16667"/>
            </a:avLst>
          </a:prstGeom>
          <a:solidFill>
            <a:srgbClr val="CCFFFF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lIns="95763" tIns="47881" rIns="95763" bIns="47881"/>
          <a:lstStyle/>
          <a:p>
            <a:pPr defTabSz="958850" eaLnBrk="1" hangingPunct="1"/>
            <a:r>
              <a:rPr lang="zh-CN" altLang="en-US" sz="2400" b="0">
                <a:solidFill>
                  <a:schemeClr val="tx1"/>
                </a:solidFill>
              </a:rPr>
              <a:t>应试身体素质</a:t>
            </a:r>
          </a:p>
          <a:p>
            <a:pPr defTabSz="958850" eaLnBrk="1" hangingPunct="1"/>
            <a:r>
              <a:rPr lang="zh-CN" altLang="en-US" sz="2400" b="0">
                <a:solidFill>
                  <a:schemeClr val="tx1"/>
                </a:solidFill>
              </a:rPr>
              <a:t>应试心理素质</a:t>
            </a:r>
          </a:p>
          <a:p>
            <a:pPr defTabSz="958850" eaLnBrk="1" hangingPunct="1"/>
            <a:r>
              <a:rPr lang="zh-CN" altLang="en-US" sz="2400" b="0">
                <a:solidFill>
                  <a:schemeClr val="tx1"/>
                </a:solidFill>
              </a:rPr>
              <a:t>应试能力素质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1258888" y="619125"/>
            <a:ext cx="2735262" cy="941388"/>
          </a:xfrm>
          <a:prstGeom prst="wedgeRoundRectCallout">
            <a:avLst>
              <a:gd name="adj1" fmla="val -4435"/>
              <a:gd name="adj2" fmla="val 100102"/>
              <a:gd name="adj3" fmla="val 16667"/>
            </a:avLst>
          </a:prstGeom>
          <a:solidFill>
            <a:srgbClr val="CCFFFF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5763" tIns="47881" rIns="95763" bIns="47881"/>
          <a:lstStyle/>
          <a:p>
            <a:pPr algn="l" defTabSz="958850" eaLnBrk="1" hangingPunct="1"/>
            <a:r>
              <a:rPr lang="zh-CN" altLang="en-US" sz="2400">
                <a:solidFill>
                  <a:srgbClr val="FF0000"/>
                </a:solidFill>
              </a:rPr>
              <a:t>一年高考三年备</a:t>
            </a:r>
            <a:r>
              <a:rPr lang="en-US" sz="2400">
                <a:solidFill>
                  <a:srgbClr val="FF0000"/>
                </a:solidFill>
              </a:rPr>
              <a:t>,</a:t>
            </a:r>
          </a:p>
          <a:p>
            <a:pPr algn="l" defTabSz="958850" eaLnBrk="1" hangingPunct="1"/>
            <a:r>
              <a:rPr lang="zh-CN" altLang="en-US" sz="2400">
                <a:solidFill>
                  <a:srgbClr val="FF0000"/>
                </a:solidFill>
              </a:rPr>
              <a:t>三年教学一盘棋 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3994150" y="361950"/>
            <a:ext cx="2733675" cy="941388"/>
          </a:xfrm>
          <a:prstGeom prst="wedgeRoundRectCallout">
            <a:avLst>
              <a:gd name="adj1" fmla="val -16157"/>
              <a:gd name="adj2" fmla="val 130296"/>
              <a:gd name="adj3" fmla="val 16667"/>
            </a:avLst>
          </a:prstGeom>
          <a:solidFill>
            <a:srgbClr val="CCFFFF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5763" tIns="47881" rIns="95763" bIns="47881"/>
          <a:lstStyle/>
          <a:p>
            <a:pPr algn="l" defTabSz="958850" eaLnBrk="1" hangingPunct="1"/>
            <a:r>
              <a:rPr lang="zh-CN" altLang="en-US" sz="2400">
                <a:solidFill>
                  <a:srgbClr val="FF0000"/>
                </a:solidFill>
              </a:rPr>
              <a:t>一年备考三步走</a:t>
            </a:r>
            <a:r>
              <a:rPr lang="en-US" sz="2400">
                <a:solidFill>
                  <a:srgbClr val="FF0000"/>
                </a:solidFill>
              </a:rPr>
              <a:t>,</a:t>
            </a:r>
          </a:p>
          <a:p>
            <a:pPr algn="l" defTabSz="958850" eaLnBrk="1" hangingPunct="1"/>
            <a:r>
              <a:rPr lang="zh-CN" altLang="en-US" sz="2400">
                <a:solidFill>
                  <a:srgbClr val="FF0000"/>
                </a:solidFill>
              </a:rPr>
              <a:t>三步围着一目标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 autoUpdateAnimBg="0"/>
      <p:bldP spid="10243" grpId="0" bldLvl="0" autoUpdateAnimBg="0"/>
      <p:bldP spid="10244" grpId="0" bldLvl="0" autoUpdateAnimBg="0"/>
      <p:bldP spid="10245" grpId="0" bldLvl="0" animBg="1" autoUpdateAnimBg="0"/>
      <p:bldP spid="10246" grpId="0" bldLvl="0" animBg="1" autoUpdateAnimBg="0"/>
      <p:bldP spid="10247" grpId="0" bldLvl="0" autoUpdateAnimBg="0"/>
      <p:bldP spid="10248" grpId="0" bldLvl="0" animBg="1" autoUpdateAnimBg="0"/>
      <p:bldP spid="10249" grpId="0" bldLvl="0" animBg="1" autoUpdateAnimBg="0"/>
      <p:bldP spid="10250" grpId="0" bldLvl="0" animBg="1" autoUpdateAnimBg="0"/>
      <p:bldP spid="10251" grpId="0" bldLvl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91428" tIns="45714" rIns="91428" bIns="45714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91428" tIns="45714" rIns="91428" bIns="45714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91428" tIns="45714" rIns="91428" bIns="45714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91428" tIns="45714" rIns="91428" bIns="45714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诗情画意_2">
  <a:themeElements>
    <a:clrScheme name="诗情画意_2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91428" tIns="45714" rIns="91428" bIns="45714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91428" tIns="45714" rIns="91428" bIns="45714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诗情画意_2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_2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_2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_2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_2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_2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_2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_2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Pages>0</Pages>
  <Words>5235</Words>
  <Characters>0</Characters>
  <Application>Microsoft Office PowerPoint</Application>
  <DocSecurity>0</DocSecurity>
  <PresentationFormat>全屏显示(4:3)</PresentationFormat>
  <Lines>0</Lines>
  <Paragraphs>822</Paragraphs>
  <Slides>79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231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79</vt:i4>
      </vt:variant>
    </vt:vector>
  </HeadingPairs>
  <TitlesOfParts>
    <vt:vector size="313" baseType="lpstr">
      <vt:lpstr>Arial</vt:lpstr>
      <vt:lpstr>宋体</vt:lpstr>
      <vt:lpstr>Wingdings</vt:lpstr>
      <vt:lpstr>华文行楷</vt:lpstr>
      <vt:lpstr>Times New Roman</vt:lpstr>
      <vt:lpstr>楷体_GB2312</vt:lpstr>
      <vt:lpstr>MingLiU</vt:lpstr>
      <vt:lpstr>黑体</vt:lpstr>
      <vt:lpstr>隶书</vt:lpstr>
      <vt:lpstr>Garamond</vt:lpstr>
      <vt:lpstr>Palatino Linotype</vt:lpstr>
      <vt:lpstr>ˎ̥</vt:lpstr>
      <vt:lpstr>华文中宋</vt:lpstr>
      <vt:lpstr>新宋体</vt:lpstr>
      <vt:lpstr>Calibri</vt:lpstr>
      <vt:lpstr>华文细黑</vt:lpstr>
      <vt:lpstr>仿宋_GB2312</vt:lpstr>
      <vt:lpstr>华文楷体</vt:lpstr>
      <vt:lpstr>方正舒体</vt:lpstr>
      <vt:lpstr>Courier New</vt:lpstr>
      <vt:lpstr>华文新魏</vt:lpstr>
      <vt:lpstr>Tahoma</vt:lpstr>
      <vt:lpstr>Batang</vt:lpstr>
      <vt:lpstr>方正姚体</vt:lpstr>
      <vt:lpstr>Dotum</vt:lpstr>
      <vt:lpstr>华文隶书</vt:lpstr>
      <vt:lpstr>Verdana</vt:lpstr>
      <vt:lpstr>华文琥珀</vt:lpstr>
      <vt:lpstr>MS UI Gothic</vt:lpstr>
      <vt:lpstr>FrizQuadrata BT</vt:lpstr>
      <vt:lpstr>方正大黑简体</vt:lpstr>
      <vt:lpstr>Arial Black</vt:lpstr>
      <vt:lpstr>楷体</vt:lpstr>
      <vt:lpstr>PMingLiU</vt:lpstr>
      <vt:lpstr>Comic Sans MS</vt:lpstr>
      <vt:lpstr>Latha</vt:lpstr>
      <vt:lpstr>Wingdings 2</vt:lpstr>
      <vt:lpstr>_x000b__x000c_</vt:lpstr>
      <vt:lpstr>创艺繁隶书</vt:lpstr>
      <vt:lpstr>华文仿宋</vt:lpstr>
      <vt:lpstr>Aloisen New</vt:lpstr>
      <vt:lpstr>特粗黑体</vt:lpstr>
      <vt:lpstr>方正彩云简体</vt:lpstr>
      <vt:lpstr>Symbol</vt:lpstr>
      <vt:lpstr>Webdings</vt:lpstr>
      <vt:lpstr>微软雅黑</vt:lpstr>
      <vt:lpstr>时装滚边体,做字网周周有新款更新</vt:lpstr>
      <vt:lpstr>CrEAtoR cAmpoTYPe SmcP</vt:lpstr>
      <vt:lpstr>经典行书简</vt:lpstr>
      <vt:lpstr>Arial Narrow</vt:lpstr>
      <vt:lpstr>Segoe Print</vt:lpstr>
      <vt:lpstr>Book Antiqua</vt:lpstr>
      <vt:lpstr>MS PGothic</vt:lpstr>
      <vt:lpstr>Georgia</vt:lpstr>
      <vt:lpstr>幼圆</vt:lpstr>
      <vt:lpstr>草檀斋毛泽东字体</vt:lpstr>
      <vt:lpstr>華康少女文字W7(P)</vt:lpstr>
      <vt:lpstr>華康少女文字W7</vt:lpstr>
      <vt:lpstr>Cambria</vt:lpstr>
      <vt:lpstr>瀹嬩綋</vt:lpstr>
      <vt:lpstr>Gulim</vt:lpstr>
      <vt:lpstr>金梅仿宋體</vt:lpstr>
      <vt:lpstr>华文彩云</vt:lpstr>
      <vt:lpstr>Franklin Gothic Medium</vt:lpstr>
      <vt:lpstr>Franklin Gothic Book</vt:lpstr>
      <vt:lpstr>微软简标宋</vt:lpstr>
      <vt:lpstr>SoloBFnt</vt:lpstr>
      <vt:lpstr>華康儷簡宋(P)</vt:lpstr>
      <vt:lpstr>helvetica</vt:lpstr>
      <vt:lpstr>HY견고딕</vt:lpstr>
      <vt:lpstr>HY각헤드라인M</vt:lpstr>
      <vt:lpstr>HY헤드라인M</vt:lpstr>
      <vt:lpstr>GulimChe</vt:lpstr>
      <vt:lpstr>새굴림</vt:lpstr>
      <vt:lpstr>DotumChe</vt:lpstr>
      <vt:lpstr>휴먼견출새내기체</vt:lpstr>
      <vt:lpstr>HY견명조</vt:lpstr>
      <vt:lpstr>Palatino</vt:lpstr>
      <vt:lpstr>HY신문명조</vt:lpstr>
      <vt:lpstr>Impact</vt:lpstr>
      <vt:lpstr>Monotype Sorts</vt:lpstr>
      <vt:lpstr>가는으뜸체</vt:lpstr>
      <vt:lpstr>Malgun Gothic</vt:lpstr>
      <vt:lpstr>方正水柱简体</vt:lpstr>
      <vt:lpstr>Arial Unicode MS</vt:lpstr>
      <vt:lpstr>,瀹嬩綋</vt:lpstr>
      <vt:lpstr>Britannic Bold</vt:lpstr>
      <vt:lpstr>方正卡通简体</vt:lpstr>
      <vt:lpstr>BatangChe</vt:lpstr>
      <vt:lpstr>经典繁毛楷</vt:lpstr>
      <vt:lpstr>方正准圆简体</vt:lpstr>
      <vt:lpstr>方正粗圆简体</vt:lpstr>
      <vt:lpstr>Dutch801 Rm BT</vt:lpstr>
      <vt:lpstr>方正琥珀简体</vt:lpstr>
      <vt:lpstr>长城黑体</vt:lpstr>
      <vt:lpstr>Cataneo BT</vt:lpstr>
      <vt:lpstr>方正粗倩简体</vt:lpstr>
      <vt:lpstr>Arial Rounded MT Bold</vt:lpstr>
      <vt:lpstr>Castellar</vt:lpstr>
      <vt:lpstr>方正大标宋简体</vt:lpstr>
      <vt:lpstr>Adobe 黑体 Std R</vt:lpstr>
      <vt:lpstr>Wingdings 3</vt:lpstr>
      <vt:lpstr>(한)문화방송</vt:lpstr>
      <vt:lpstr>휴먼엑스포</vt:lpstr>
      <vt:lpstr>HY울릉도B</vt:lpstr>
      <vt:lpstr>휴먼새내기체</vt:lpstr>
      <vt:lpstr>HY울릉도M</vt:lpstr>
      <vt:lpstr>휴먼견출고딕</vt:lpstr>
      <vt:lpstr>HY울릉도L</vt:lpstr>
      <vt:lpstr>Playbill</vt:lpstr>
      <vt:lpstr>Century Gothic</vt:lpstr>
      <vt:lpstr>Times</vt:lpstr>
      <vt:lpstr>Monotype Corsiva</vt:lpstr>
      <vt:lpstr>BankGothic Lt BT</vt:lpstr>
      <vt:lpstr>산돌고딕 M</vt:lpstr>
      <vt:lpstr>휴먼태엑스포</vt:lpstr>
      <vt:lpstr>Franklin Gothic Heavy</vt:lpstr>
      <vt:lpstr>Times New Roman MT Extra Bold</vt:lpstr>
      <vt:lpstr>ZapfHumnst BT</vt:lpstr>
      <vt:lpstr>HY태고딕</vt:lpstr>
      <vt:lpstr>우리체</vt:lpstr>
      <vt:lpstr>휴먼태가람체</vt:lpstr>
      <vt:lpstr>가는각진제목체</vt:lpstr>
      <vt:lpstr>-윤명조130</vt:lpstr>
      <vt:lpstr>-윤고딕130</vt:lpstr>
      <vt:lpstr>-윤고딕120</vt:lpstr>
      <vt:lpstr>-윤고딕150</vt:lpstr>
      <vt:lpstr>엽서체</vt:lpstr>
      <vt:lpstr>순명조</vt:lpstr>
      <vt:lpstr>견고딕</vt:lpstr>
      <vt:lpstr>으뜸체</vt:lpstr>
      <vt:lpstr>헤드라인</vt:lpstr>
      <vt:lpstr>Lucida Console</vt:lpstr>
      <vt:lpstr>MT Extra</vt:lpstr>
      <vt:lpstr>Harlow Solid Italic</vt:lpstr>
      <vt:lpstr>宋体-PUA</vt:lpstr>
      <vt:lpstr>方正隶二简体</vt:lpstr>
      <vt:lpstr>长城特粗宋体</vt:lpstr>
      <vt:lpstr>方正粗宋简体</vt:lpstr>
      <vt:lpstr>方正超粗黑简体</vt:lpstr>
      <vt:lpstr>方正流行体简体</vt:lpstr>
      <vt:lpstr>创艺简行楷</vt:lpstr>
      <vt:lpstr>迷你简水柱</vt:lpstr>
      <vt:lpstr>汉仪娃娃篆简</vt:lpstr>
      <vt:lpstr>汉仪中隶书简</vt:lpstr>
      <vt:lpstr>方正胖头鱼简体</vt:lpstr>
      <vt:lpstr>迷你简立黑</vt:lpstr>
      <vt:lpstr>迷你简凌波</vt:lpstr>
      <vt:lpstr>经典繁印篆</vt:lpstr>
      <vt:lpstr>方正小篆体</vt:lpstr>
      <vt:lpstr>方正平和简体</vt:lpstr>
      <vt:lpstr>方正行楷简体</vt:lpstr>
      <vt:lpstr>华文宋体</vt:lpstr>
      <vt:lpstr>宋体-18030</vt:lpstr>
      <vt:lpstr>Haettenschweiler</vt:lpstr>
      <vt:lpstr>Mistral</vt:lpstr>
      <vt:lpstr>Rockwell</vt:lpstr>
      <vt:lpstr>方正静蕾简体</vt:lpstr>
      <vt:lpstr>MS Mincho</vt:lpstr>
      <vt:lpstr>MS Gothic</vt:lpstr>
      <vt:lpstr>金梅黑美人美工字</vt:lpstr>
      <vt:lpstr>华康宋体W12(P)</vt:lpstr>
      <vt:lpstr>经典超圆简</vt:lpstr>
      <vt:lpstr>迷你简启体</vt:lpstr>
      <vt:lpstr>经典粗宋简</vt:lpstr>
      <vt:lpstr>方正中倩简体</vt:lpstr>
      <vt:lpstr>Courier New</vt:lpstr>
      <vt:lpstr>Courier New</vt:lpstr>
      <vt:lpstr>Dotum</vt:lpstr>
      <vt:lpstr>Courier New</vt:lpstr>
      <vt:lpstr>Courier New</vt:lpstr>
      <vt:lpstr>Courier New</vt:lpstr>
      <vt:lpstr>Courier New</vt:lpstr>
      <vt:lpstr>Courier New</vt:lpstr>
      <vt:lpstr>Courier New</vt:lpstr>
      <vt:lpstr>MingLiU</vt:lpstr>
      <vt:lpstr>MingLiU</vt:lpstr>
      <vt:lpstr>Courier New</vt:lpstr>
      <vt:lpstr>Courier New</vt:lpstr>
      <vt:lpstr>Courier New</vt:lpstr>
      <vt:lpstr>Courier New</vt:lpstr>
      <vt:lpstr>Courier New</vt:lpstr>
      <vt:lpstr>Dotum</vt:lpstr>
      <vt:lpstr>Dotum</vt:lpstr>
      <vt:lpstr>Dotum</vt:lpstr>
      <vt:lpstr>Dotum</vt:lpstr>
      <vt:lpstr>Dotum</vt:lpstr>
      <vt:lpstr>Dotum</vt:lpstr>
      <vt:lpstr>Dotum</vt:lpstr>
      <vt:lpstr>Courier New</vt:lpstr>
      <vt:lpstr>Dotum</vt:lpstr>
      <vt:lpstr>Dotum</vt:lpstr>
      <vt:lpstr>Courier New</vt:lpstr>
      <vt:lpstr>Courier New</vt:lpstr>
      <vt:lpstr>Dotum</vt:lpstr>
      <vt:lpstr>Courier New</vt:lpstr>
      <vt:lpstr>Courier New</vt:lpstr>
      <vt:lpstr>Courier New</vt:lpstr>
      <vt:lpstr>Dotum</vt:lpstr>
      <vt:lpstr>Dotum</vt:lpstr>
      <vt:lpstr>Dotum</vt:lpstr>
      <vt:lpstr>Dotum</vt:lpstr>
      <vt:lpstr>Dotum</vt:lpstr>
      <vt:lpstr>Dotum</vt:lpstr>
      <vt:lpstr>Dotum</vt:lpstr>
      <vt:lpstr>Courier New</vt:lpstr>
      <vt:lpstr>Courier New</vt:lpstr>
      <vt:lpstr>Courier New</vt:lpstr>
      <vt:lpstr>Dotum</vt:lpstr>
      <vt:lpstr>Dotum</vt:lpstr>
      <vt:lpstr>Courier New</vt:lpstr>
      <vt:lpstr>Courier New</vt:lpstr>
      <vt:lpstr>Dotum</vt:lpstr>
      <vt:lpstr>Dotum</vt:lpstr>
      <vt:lpstr>Dotum</vt:lpstr>
      <vt:lpstr>Dotum</vt:lpstr>
      <vt:lpstr>Dotum</vt:lpstr>
      <vt:lpstr>Dotum</vt:lpstr>
      <vt:lpstr>Dotum</vt:lpstr>
      <vt:lpstr>Dotum</vt:lpstr>
      <vt:lpstr>Dotum</vt:lpstr>
      <vt:lpstr>Dotum</vt:lpstr>
      <vt:lpstr>Dotum</vt:lpstr>
      <vt:lpstr>Dotum</vt:lpstr>
      <vt:lpstr>Dotum</vt:lpstr>
      <vt:lpstr>Courier New</vt:lpstr>
      <vt:lpstr>Courier New</vt:lpstr>
      <vt:lpstr>Courier New</vt:lpstr>
      <vt:lpstr>Courier New</vt:lpstr>
      <vt:lpstr>MS Gothic</vt:lpstr>
      <vt:lpstr>方正剪纸简体</vt:lpstr>
      <vt:lpstr>默认设计模板</vt:lpstr>
      <vt:lpstr>诗情画意</vt:lpstr>
      <vt:lpstr>诗情画意_2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   7、学校管理的问题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学案编写三条线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409</cp:revision>
  <dcterms:created xsi:type="dcterms:W3CDTF">2009-02-19T02:21:47Z</dcterms:created>
  <dcterms:modified xsi:type="dcterms:W3CDTF">2017-03-07T04:07:49Z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2052-9.1.0.4180</vt:lpwstr>
  </property>
</Properties>
</file>